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9"/>
  </p:notesMasterIdLst>
  <p:handoutMasterIdLst>
    <p:handoutMasterId r:id="rId60"/>
  </p:handoutMasterIdLst>
  <p:sldIdLst>
    <p:sldId id="567" r:id="rId2"/>
    <p:sldId id="589" r:id="rId3"/>
    <p:sldId id="590" r:id="rId4"/>
    <p:sldId id="635" r:id="rId5"/>
    <p:sldId id="636" r:id="rId6"/>
    <p:sldId id="591" r:id="rId7"/>
    <p:sldId id="614" r:id="rId8"/>
    <p:sldId id="613" r:id="rId9"/>
    <p:sldId id="617" r:id="rId10"/>
    <p:sldId id="633" r:id="rId11"/>
    <p:sldId id="634" r:id="rId12"/>
    <p:sldId id="261" r:id="rId13"/>
    <p:sldId id="262" r:id="rId14"/>
    <p:sldId id="615" r:id="rId15"/>
    <p:sldId id="616" r:id="rId16"/>
    <p:sldId id="619" r:id="rId17"/>
    <p:sldId id="620" r:id="rId18"/>
    <p:sldId id="623" r:id="rId19"/>
    <p:sldId id="624" r:id="rId20"/>
    <p:sldId id="621" r:id="rId21"/>
    <p:sldId id="625" r:id="rId22"/>
    <p:sldId id="626" r:id="rId23"/>
    <p:sldId id="275" r:id="rId24"/>
    <p:sldId id="276" r:id="rId25"/>
    <p:sldId id="627" r:id="rId26"/>
    <p:sldId id="278" r:id="rId27"/>
    <p:sldId id="279" r:id="rId28"/>
    <p:sldId id="280" r:id="rId29"/>
    <p:sldId id="281" r:id="rId30"/>
    <p:sldId id="631" r:id="rId31"/>
    <p:sldId id="282" r:id="rId32"/>
    <p:sldId id="284" r:id="rId33"/>
    <p:sldId id="285" r:id="rId34"/>
    <p:sldId id="286" r:id="rId35"/>
    <p:sldId id="287" r:id="rId36"/>
    <p:sldId id="288" r:id="rId37"/>
    <p:sldId id="290" r:id="rId38"/>
    <p:sldId id="604" r:id="rId39"/>
    <p:sldId id="605" r:id="rId40"/>
    <p:sldId id="606" r:id="rId41"/>
    <p:sldId id="607" r:id="rId42"/>
    <p:sldId id="609" r:id="rId43"/>
    <p:sldId id="628" r:id="rId44"/>
    <p:sldId id="632" r:id="rId45"/>
    <p:sldId id="325" r:id="rId46"/>
    <p:sldId id="629" r:id="rId47"/>
    <p:sldId id="333" r:id="rId48"/>
    <p:sldId id="334" r:id="rId49"/>
    <p:sldId id="637" r:id="rId50"/>
    <p:sldId id="638" r:id="rId51"/>
    <p:sldId id="639" r:id="rId52"/>
    <p:sldId id="336" r:id="rId53"/>
    <p:sldId id="337" r:id="rId54"/>
    <p:sldId id="339" r:id="rId55"/>
    <p:sldId id="630" r:id="rId56"/>
    <p:sldId id="341" r:id="rId57"/>
    <p:sldId id="342" r:id="rId5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A. Beck" initials="DAB" lastIdx="1" clrIdx="0"/>
  <p:cmAuthor id="2" name="David A. Beck" initials="DAB [2]" lastIdx="1" clrIdx="1"/>
  <p:cmAuthor id="3" name="David A. Beck" initials="DAB [2] [2]" lastIdx="1" clrIdx="2"/>
  <p:cmAuthor id="4" name="David A. Beck" initials="DAB [3]" lastIdx="1" clrIdx="3"/>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212121"/>
    <a:srgbClr val="D5FC79"/>
    <a:srgbClr val="6E43CE"/>
    <a:srgbClr val="FFFFFF"/>
    <a:srgbClr val="0096FF"/>
    <a:srgbClr val="9E843B"/>
    <a:srgbClr val="DDB852"/>
    <a:srgbClr val="4F81BD"/>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27"/>
    <p:restoredTop sz="82948" autoAdjust="0"/>
  </p:normalViewPr>
  <p:slideViewPr>
    <p:cSldViewPr snapToGrid="0" snapToObjects="1">
      <p:cViewPr>
        <p:scale>
          <a:sx n="90" d="100"/>
          <a:sy n="90" d="100"/>
        </p:scale>
        <p:origin x="1056" y="-2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27DD7B-2448-2541-AAB9-DBC91E31B327}" type="datetimeFigureOut">
              <a:rPr lang="en-US" smtClean="0"/>
              <a:t>1/5/21</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C8E3131-3C16-194D-BD5A-6951E85A0BC3}" type="slidenum">
              <a:rPr lang="en-US" smtClean="0"/>
              <a:t>‹#›</a:t>
            </a:fld>
            <a:endParaRPr lang="en-US" dirty="0"/>
          </a:p>
        </p:txBody>
      </p:sp>
    </p:spTree>
    <p:extLst>
      <p:ext uri="{BB962C8B-B14F-4D97-AF65-F5344CB8AC3E}">
        <p14:creationId xmlns:p14="http://schemas.microsoft.com/office/powerpoint/2010/main" val="8399050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F62E20-B1AA-3442-B8F1-F4A56998389D}" type="datetimeFigureOut">
              <a:rPr lang="en-US" smtClean="0"/>
              <a:t>1/5/21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C4E4C1-AC8F-D74E-8D15-CAC414F5A92D}" type="slidenum">
              <a:rPr lang="en-US" smtClean="0"/>
              <a:t>‹#›</a:t>
            </a:fld>
            <a:endParaRPr lang="en-US" dirty="0"/>
          </a:p>
        </p:txBody>
      </p:sp>
    </p:spTree>
    <p:extLst>
      <p:ext uri="{BB962C8B-B14F-4D97-AF65-F5344CB8AC3E}">
        <p14:creationId xmlns:p14="http://schemas.microsoft.com/office/powerpoint/2010/main" val="7170424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Computer#cite_note-FOOTNOTEEvans201839-38" TargetMode="External"/><Relationship Id="rId3" Type="http://schemas.openxmlformats.org/officeDocument/2006/relationships/hyperlink" Target="https://en.wikipedia.org/wiki/Microsecond" TargetMode="External"/><Relationship Id="rId7" Type="http://schemas.openxmlformats.org/officeDocument/2006/relationships/hyperlink" Target="https://en.wikipedia.org/wiki/Stored_program" TargetMode="External"/><Relationship Id="rId12" Type="http://schemas.openxmlformats.org/officeDocument/2006/relationships/hyperlink" Target="https://en.wikipedia.org/wiki/Computer#cite_note-Eniac-40"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en.wikipedia.org/wiki/Turing-complete" TargetMode="External"/><Relationship Id="rId11" Type="http://schemas.openxmlformats.org/officeDocument/2006/relationships/hyperlink" Target="https://en.wikipedia.org/wiki/J._Presper_Eckert" TargetMode="External"/><Relationship Id="rId5" Type="http://schemas.openxmlformats.org/officeDocument/2006/relationships/hyperlink" Target="https://en.wikipedia.org/wiki/Computer#cite_note-37" TargetMode="External"/><Relationship Id="rId10" Type="http://schemas.openxmlformats.org/officeDocument/2006/relationships/hyperlink" Target="https://en.wikipedia.org/wiki/John_Mauchly" TargetMode="External"/><Relationship Id="rId4" Type="http://schemas.openxmlformats.org/officeDocument/2006/relationships/hyperlink" Target="https://en.wikipedia.org/wiki/ENIAC" TargetMode="External"/><Relationship Id="rId9" Type="http://schemas.openxmlformats.org/officeDocument/2006/relationships/hyperlink" Target="https://en.wikipedia.org/wiki/Computer#cite_note-FOOTNOTELight1999459-39"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Flowchart"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SEDS portion of the class, we mostly focus on structure rather than content: knowing how to interact with the Shell, getting familiar with </a:t>
            </a:r>
            <a:r>
              <a:rPr lang="en-US" dirty="0" err="1"/>
              <a:t>Github</a:t>
            </a:r>
            <a:r>
              <a:rPr lang="en-US" dirty="0"/>
              <a:t> tools, etc. But in the DSMCER lectures, we’re going to focus more on content: on solving particular problems with the tools we learn about in SEDS. Know, the DSMCER material is also a set of tools that can be applied to a wide set of problems: and we aren’t going to get too mired down in any one domain science. But there is a difference.</a:t>
            </a:r>
          </a:p>
          <a:p>
            <a:endParaRPr lang="en-US" dirty="0"/>
          </a:p>
          <a:p>
            <a:r>
              <a:rPr lang="en-US" dirty="0"/>
              <a:t>Let me tell you about my experience with data science. I came to the University of Washington with absolutely no idea what “data science” meant. I had a little </a:t>
            </a:r>
            <a:r>
              <a:rPr lang="en-US" dirty="0" err="1"/>
              <a:t>MatLab</a:t>
            </a:r>
            <a:r>
              <a:rPr lang="en-US" dirty="0"/>
              <a:t> coding experience, but I found any type of computational work outright intimidating. So maybe a lot like you. And when I got started with programming, I was a little impatient with all this SEDS stuff. All this git add, git commit, git pull– it added nothing of value to my immediate problem! It didn’t help me analyze my data, etc. It only came over time working in the eScience Institute with data scientists that I began to see its value. So don’t give up yet. </a:t>
            </a:r>
          </a:p>
          <a:p>
            <a:endParaRPr lang="en-US" dirty="0"/>
          </a:p>
          <a:p>
            <a:r>
              <a:rPr lang="en-US" dirty="0"/>
              <a:t>Today, we’re going to focus on a subset of problems within data science, what we’re referring to as data visualization. So making pretty graphs. Kind of a fun one right?</a:t>
            </a:r>
          </a:p>
          <a:p>
            <a:endParaRPr lang="en-US" dirty="0"/>
          </a:p>
          <a:p>
            <a:r>
              <a:rPr lang="en-US" dirty="0"/>
              <a:t>By the end of today, I want you to feel comfortable using a few basic tools within three Python packages (Pandas, Matplotlib, and Seaborn) that can help you make some simple graphs.</a:t>
            </a:r>
          </a:p>
          <a:p>
            <a:r>
              <a:rPr lang="en-US" dirty="0"/>
              <a:t>I was you to feel comfortable accessing reference materials online to do more complex operations to make your graphs even prettier.</a:t>
            </a:r>
          </a:p>
          <a:p>
            <a:r>
              <a:rPr lang="en-US" dirty="0"/>
              <a:t>And I want to give you a few guiding principles when designing figures, plots, and graphs.</a:t>
            </a:r>
          </a:p>
          <a:p>
            <a:endParaRPr lang="en-US" dirty="0"/>
          </a:p>
          <a:p>
            <a:r>
              <a:rPr lang="en-US" dirty="0"/>
              <a:t>And ultimately, I want to convince you that you can and should try making your plots with Python instead of alternatives such as Excel or more sophisticated programs like GraphPad. </a:t>
            </a:r>
          </a:p>
        </p:txBody>
      </p:sp>
      <p:sp>
        <p:nvSpPr>
          <p:cNvPr id="4" name="Slide Number Placeholder 3"/>
          <p:cNvSpPr>
            <a:spLocks noGrp="1"/>
          </p:cNvSpPr>
          <p:nvPr>
            <p:ph type="sldNum" sz="quarter" idx="10"/>
          </p:nvPr>
        </p:nvSpPr>
        <p:spPr/>
        <p:txBody>
          <a:bodyPr/>
          <a:lstStyle/>
          <a:p>
            <a:fld id="{90C4E4C1-AC8F-D74E-8D15-CAC414F5A92D}" type="slidenum">
              <a:rPr lang="en-US" smtClean="0"/>
              <a:t>1</a:t>
            </a:fld>
            <a:endParaRPr lang="en-US"/>
          </a:p>
        </p:txBody>
      </p:sp>
    </p:spTree>
    <p:extLst>
      <p:ext uri="{BB962C8B-B14F-4D97-AF65-F5344CB8AC3E}">
        <p14:creationId xmlns:p14="http://schemas.microsoft.com/office/powerpoint/2010/main" val="1674921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2</a:t>
            </a:fld>
            <a:endParaRPr lang="en-US"/>
          </a:p>
        </p:txBody>
      </p:sp>
    </p:spTree>
    <p:extLst>
      <p:ext uri="{BB962C8B-B14F-4D97-AF65-F5344CB8AC3E}">
        <p14:creationId xmlns:p14="http://schemas.microsoft.com/office/powerpoint/2010/main" val="1600277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12</a:t>
            </a:fld>
            <a:endParaRPr lang="en-US"/>
          </a:p>
        </p:txBody>
      </p:sp>
    </p:spTree>
    <p:extLst>
      <p:ext uri="{BB962C8B-B14F-4D97-AF65-F5344CB8AC3E}">
        <p14:creationId xmlns:p14="http://schemas.microsoft.com/office/powerpoint/2010/main" val="32486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13</a:t>
            </a:fld>
            <a:endParaRPr lang="en-US"/>
          </a:p>
        </p:txBody>
      </p:sp>
    </p:spTree>
    <p:extLst>
      <p:ext uri="{BB962C8B-B14F-4D97-AF65-F5344CB8AC3E}">
        <p14:creationId xmlns:p14="http://schemas.microsoft.com/office/powerpoint/2010/main" val="2376846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RAM 1963</a:t>
            </a:r>
          </a:p>
          <a:p>
            <a:r>
              <a:rPr lang="en-US" dirty="0"/>
              <a:t>The basic machine cycle was 200 </a:t>
            </a:r>
            <a:r>
              <a:rPr lang="en-US" dirty="0">
                <a:hlinkClick r:id="rId3" tooltip="Microsecond"/>
              </a:rPr>
              <a:t>microseconds</a:t>
            </a:r>
            <a:r>
              <a:rPr lang="en-US" dirty="0"/>
              <a:t> (20 cycles of the 100 kHz clock in the cycling unit), or 5,000 cycles per second for operations on the 10-digit numbers. In one of these cycles, ENIAC could write a number to a register, read a number from a register, or add/subtract two numbers. </a:t>
            </a:r>
          </a:p>
          <a:p>
            <a:r>
              <a:rPr lang="en-US" dirty="0"/>
              <a:t>The </a:t>
            </a:r>
            <a:r>
              <a:rPr lang="en-US" dirty="0">
                <a:hlinkClick r:id="rId4" tooltip="ENIAC"/>
              </a:rPr>
              <a:t>ENIAC</a:t>
            </a:r>
            <a:r>
              <a:rPr lang="en-US" baseline="30000" dirty="0">
                <a:hlinkClick r:id="rId5"/>
              </a:rPr>
              <a:t>[37]</a:t>
            </a:r>
            <a:r>
              <a:rPr lang="en-US" dirty="0"/>
              <a:t> (Electronic Numerical Integrator and Computer) was the first electronic programmable computer built in the U.S. Although the ENIAC was similar to the Colossus, it was much faster, more flexible, and it was </a:t>
            </a:r>
            <a:r>
              <a:rPr lang="en-US" dirty="0">
                <a:hlinkClick r:id="rId6"/>
              </a:rPr>
              <a:t>Turing-complete</a:t>
            </a:r>
            <a:r>
              <a:rPr lang="en-US" dirty="0"/>
              <a:t>. Like the Colossus, a "program" on the ENIAC was defined by the states of its patch cables and switches, a far cry from the </a:t>
            </a:r>
            <a:r>
              <a:rPr lang="en-US" dirty="0">
                <a:hlinkClick r:id="rId7" tooltip="Stored program"/>
              </a:rPr>
              <a:t>stored program</a:t>
            </a:r>
            <a:r>
              <a:rPr lang="en-US" dirty="0"/>
              <a:t> electronic machines that came later. Once a program was written, it had to be mechanically set into the machine with manual resetting of plugs and switches. The programmers of the ENIAC were six women, often known collectively as the "ENIAC girls".</a:t>
            </a:r>
            <a:r>
              <a:rPr lang="en-US" baseline="30000" dirty="0">
                <a:hlinkClick r:id="rId8"/>
              </a:rPr>
              <a:t>[38]</a:t>
            </a:r>
            <a:r>
              <a:rPr lang="en-US" baseline="30000" dirty="0">
                <a:hlinkClick r:id="rId9"/>
              </a:rPr>
              <a:t>[39]</a:t>
            </a:r>
            <a:r>
              <a:rPr lang="en-US" dirty="0"/>
              <a:t> </a:t>
            </a:r>
          </a:p>
          <a:p>
            <a:r>
              <a:rPr lang="en-US" dirty="0"/>
              <a:t>It combined the high speed of electronics with the ability to be programmed for many complex problems. It could add or subtract 5000 times a second, a thousand times faster than any other machine. It also had modules to multiply, divide, and square root. High speed memory was limited to 20 words (about 80 bytes). Built under the direction of </a:t>
            </a:r>
            <a:r>
              <a:rPr lang="en-US" dirty="0">
                <a:hlinkClick r:id="rId10" tooltip="John Mauchly"/>
              </a:rPr>
              <a:t>John Mauchly</a:t>
            </a:r>
            <a:r>
              <a:rPr lang="en-US" dirty="0"/>
              <a:t> and </a:t>
            </a:r>
            <a:r>
              <a:rPr lang="en-US" dirty="0">
                <a:hlinkClick r:id="rId11" tooltip="J. Presper Eckert"/>
              </a:rPr>
              <a:t>J. Presper Eckert</a:t>
            </a:r>
            <a:r>
              <a:rPr lang="en-US" dirty="0"/>
              <a:t> at the University of Pennsylvania, ENIAC's development and construction lasted from 1943 to full operation at the end of 1945. The machine was huge, weighing 30 tons, using 200 kilowatts of electric power and contained over 18,000 vacuum tubes, 1,500 relays, and hundreds of thousands of resistors, capacitors, and inductors.</a:t>
            </a:r>
            <a:r>
              <a:rPr lang="en-US" baseline="30000" dirty="0">
                <a:hlinkClick r:id="rId12"/>
              </a:rPr>
              <a:t>[40]</a:t>
            </a:r>
            <a:r>
              <a:rPr lang="en-US" dirty="0"/>
              <a:t> </a:t>
            </a:r>
          </a:p>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14</a:t>
            </a:fld>
            <a:endParaRPr lang="en-US" dirty="0"/>
          </a:p>
        </p:txBody>
      </p:sp>
    </p:spTree>
    <p:extLst>
      <p:ext uri="{BB962C8B-B14F-4D97-AF65-F5344CB8AC3E}">
        <p14:creationId xmlns:p14="http://schemas.microsoft.com/office/powerpoint/2010/main" val="32113538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32</a:t>
            </a:fld>
            <a:endParaRPr lang="en-US"/>
          </a:p>
        </p:txBody>
      </p:sp>
    </p:spTree>
    <p:extLst>
      <p:ext uri="{BB962C8B-B14F-4D97-AF65-F5344CB8AC3E}">
        <p14:creationId xmlns:p14="http://schemas.microsoft.com/office/powerpoint/2010/main" val="4048838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b="1" dirty="0"/>
              <a:t>decision tree</a:t>
            </a:r>
            <a:r>
              <a:rPr lang="en-US" dirty="0"/>
              <a:t> is a </a:t>
            </a:r>
            <a:r>
              <a:rPr lang="en-US" b="1" dirty="0"/>
              <a:t>decision</a:t>
            </a:r>
            <a:r>
              <a:rPr lang="en-US" dirty="0"/>
              <a:t> support tool that uses a </a:t>
            </a:r>
            <a:r>
              <a:rPr lang="en-US" b="1" dirty="0"/>
              <a:t>tree</a:t>
            </a:r>
            <a:r>
              <a:rPr lang="en-US" dirty="0"/>
              <a:t>-like model of </a:t>
            </a:r>
            <a:r>
              <a:rPr lang="en-US" b="1" dirty="0"/>
              <a:t>decisions</a:t>
            </a:r>
            <a:r>
              <a:rPr lang="en-US" dirty="0"/>
              <a:t> and their possible consequences, including chance event outcomes, resource costs, and utility. It is one way to display an algorithm that only contains conditional control statements. A decision tree is a </a:t>
            </a:r>
            <a:r>
              <a:rPr lang="en-US" dirty="0">
                <a:hlinkClick r:id="rId3" tooltip="Flowchart"/>
              </a:rPr>
              <a:t>flowchart</a:t>
            </a:r>
            <a:r>
              <a:rPr lang="en-US" dirty="0"/>
              <a:t>-like structure in which each internal node represents a "test" on an attribute (e.g. whether a coin flip comes up heads or tails), each branch represents the outcome of the test, and each leaf node represents a class label (decision taken after computing all attributes). The paths from root to leaf represent classification rules. </a:t>
            </a:r>
          </a:p>
        </p:txBody>
      </p:sp>
      <p:sp>
        <p:nvSpPr>
          <p:cNvPr id="4" name="Slide Number Placeholder 3"/>
          <p:cNvSpPr>
            <a:spLocks noGrp="1"/>
          </p:cNvSpPr>
          <p:nvPr>
            <p:ph type="sldNum" sz="quarter" idx="5"/>
          </p:nvPr>
        </p:nvSpPr>
        <p:spPr/>
        <p:txBody>
          <a:bodyPr/>
          <a:lstStyle/>
          <a:p>
            <a:fld id="{90C4E4C1-AC8F-D74E-8D15-CAC414F5A92D}" type="slidenum">
              <a:rPr lang="en-US" smtClean="0"/>
              <a:t>37</a:t>
            </a:fld>
            <a:endParaRPr lang="en-US" dirty="0"/>
          </a:p>
        </p:txBody>
      </p:sp>
    </p:spTree>
    <p:extLst>
      <p:ext uri="{BB962C8B-B14F-4D97-AF65-F5344CB8AC3E}">
        <p14:creationId xmlns:p14="http://schemas.microsoft.com/office/powerpoint/2010/main" val="4182968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38</a:t>
            </a:fld>
            <a:endParaRPr lang="en-US" dirty="0"/>
          </a:p>
        </p:txBody>
      </p:sp>
    </p:spTree>
    <p:extLst>
      <p:ext uri="{BB962C8B-B14F-4D97-AF65-F5344CB8AC3E}">
        <p14:creationId xmlns:p14="http://schemas.microsoft.com/office/powerpoint/2010/main" val="3401189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45</a:t>
            </a:fld>
            <a:endParaRPr lang="en-US" dirty="0"/>
          </a:p>
        </p:txBody>
      </p:sp>
    </p:spTree>
    <p:extLst>
      <p:ext uri="{BB962C8B-B14F-4D97-AF65-F5344CB8AC3E}">
        <p14:creationId xmlns:p14="http://schemas.microsoft.com/office/powerpoint/2010/main" val="34933200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sz="4200" b="1" i="0">
                <a:solidFill>
                  <a:schemeClr val="tx1">
                    <a:lumMod val="85000"/>
                    <a:lumOff val="15000"/>
                  </a:schemeClr>
                </a:solidFill>
                <a:latin typeface="Avenir Next" panose="020B0503020202020204" pitchFamily="34" charset="0"/>
                <a:ea typeface="Helvetica Neue" panose="02000503000000020004" pitchFamily="2" charset="0"/>
                <a:cs typeface="Helvetica Neue" panose="02000503000000020004" pitchFamily="2" charset="0"/>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b="0" i="0">
                <a:solidFill>
                  <a:schemeClr val="tx1">
                    <a:tint val="75000"/>
                  </a:schemeClr>
                </a:solidFill>
                <a:latin typeface="Lato Light" panose="020F0502020204030203" pitchFamily="34" charset="0"/>
                <a:ea typeface="Lato Light" panose="020F0502020204030203" pitchFamily="34" charset="0"/>
                <a:cs typeface="Lato Light" panose="020F05020202040302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2691D6E4-0F7A-0249-86EF-226720E50E4C}" type="datetimeFigureOut">
              <a:rPr lang="en-US" smtClean="0"/>
              <a:pPr/>
              <a:t>1/5/21</a:t>
            </a:fld>
            <a:endParaRPr lang="en-US" dirty="0">
              <a:latin typeface="Helvetica Neue Light" panose="02000403000000020004" pitchFamily="2" charset="0"/>
              <a:ea typeface="Helvetica Neue Light" panose="02000403000000020004" pitchFamily="2" charset="0"/>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endParaRPr lang="en-US" dirty="0">
              <a:latin typeface="Helvetica Neue Light" panose="02000403000000020004" pitchFamily="2" charset="0"/>
              <a:ea typeface="Helvetica Neue Light" panose="02000403000000020004" pitchFamily="2" charset="0"/>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A21BFB9B-0ABF-8B4C-91F4-72B72B54D941}" type="slidenum">
              <a:rPr lang="en-US" smtClean="0"/>
              <a:pPr/>
              <a:t>‹#›</a:t>
            </a:fld>
            <a:endParaRPr lang="en-US"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959371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1/5/21</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2112609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1/5/21</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1245991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2370"/>
          </a:xfrm>
        </p:spPr>
        <p:txBody>
          <a:bodyPr/>
          <a:lstStyle>
            <a:lvl1pPr>
              <a:defRPr sz="3500" b="1" i="0">
                <a:solidFill>
                  <a:schemeClr val="tx1">
                    <a:lumMod val="85000"/>
                    <a:lumOff val="15000"/>
                  </a:schemeClr>
                </a:solidFill>
                <a:latin typeface="Avenir Next" panose="020B0503020202020204" pitchFamily="34" charset="0"/>
              </a:defRPr>
            </a:lvl1pPr>
          </a:lstStyle>
          <a:p>
            <a:r>
              <a:rPr lang="en-US" dirty="0"/>
              <a:t>Click to edit Master title style</a:t>
            </a:r>
          </a:p>
        </p:txBody>
      </p:sp>
      <p:sp>
        <p:nvSpPr>
          <p:cNvPr id="3" name="Content Placeholder 2"/>
          <p:cNvSpPr>
            <a:spLocks noGrp="1"/>
          </p:cNvSpPr>
          <p:nvPr>
            <p:ph idx="1"/>
          </p:nvPr>
        </p:nvSpPr>
        <p:spPr>
          <a:xfrm>
            <a:off x="457200" y="1664303"/>
            <a:ext cx="8229600" cy="5057172"/>
          </a:xfrm>
        </p:spPr>
        <p:txBody>
          <a:bodyPr/>
          <a:lstStyle>
            <a:lvl1pPr>
              <a:defRPr sz="2400" b="0" i="0">
                <a:latin typeface="Lato" panose="020F0502020204030203" pitchFamily="34" charset="0"/>
                <a:ea typeface="Lato" panose="020F0502020204030203" pitchFamily="34" charset="0"/>
                <a:cs typeface="Lato" panose="020F0502020204030203" pitchFamily="34" charset="0"/>
              </a:defRPr>
            </a:lvl1pPr>
            <a:lvl2pPr>
              <a:defRPr sz="2200" b="0" i="0">
                <a:latin typeface="Lato" panose="020F0502020204030203" pitchFamily="34" charset="0"/>
                <a:ea typeface="Lato" panose="020F0502020204030203" pitchFamily="34" charset="0"/>
                <a:cs typeface="Lato" panose="020F0502020204030203" pitchFamily="34" charset="0"/>
              </a:defRPr>
            </a:lvl2pPr>
            <a:lvl3pPr>
              <a:defRPr b="0" i="0">
                <a:latin typeface="Lato" panose="020F0502020204030203" pitchFamily="34" charset="0"/>
                <a:ea typeface="Lato" panose="020F0502020204030203" pitchFamily="34" charset="0"/>
                <a:cs typeface="Lato" panose="020F0502020204030203" pitchFamily="34" charset="0"/>
              </a:defRPr>
            </a:lvl3pPr>
            <a:lvl4pPr>
              <a:defRPr b="0" i="0">
                <a:latin typeface="Lato" panose="020F0502020204030203" pitchFamily="34" charset="0"/>
                <a:ea typeface="Lato" panose="020F0502020204030203" pitchFamily="34" charset="0"/>
                <a:cs typeface="Lato" panose="020F0502020204030203" pitchFamily="34" charset="0"/>
              </a:defRPr>
            </a:lvl4pPr>
            <a:lvl5pPr>
              <a:defRPr b="0" i="0">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2691D6E4-0F7A-0249-86EF-226720E50E4C}" type="datetimeFigureOut">
              <a:rPr lang="en-US" smtClean="0"/>
              <a:pPr/>
              <a:t>1/5/21</a:t>
            </a:fld>
            <a:endParaRPr lang="en-US" dirty="0">
              <a:latin typeface="Helvetica Neue Light" panose="02000403000000020004" pitchFamily="2" charset="0"/>
              <a:ea typeface="Helvetica Neue Light" panose="02000403000000020004" pitchFamily="2" charset="0"/>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endParaRPr lang="en-US" dirty="0">
              <a:latin typeface="Helvetica Neue Light" panose="02000403000000020004" pitchFamily="2" charset="0"/>
              <a:ea typeface="Helvetica Neue Light" panose="02000403000000020004" pitchFamily="2" charset="0"/>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A21BFB9B-0ABF-8B4C-91F4-72B72B54D941}" type="slidenum">
              <a:rPr lang="en-US" smtClean="0"/>
              <a:pPr/>
              <a:t>‹#›</a:t>
            </a:fld>
            <a:endParaRPr lang="en-US"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159854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1/5/21</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681507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b="0" i="0">
                <a:latin typeface="Lato Light" panose="020F0502020204030203" pitchFamily="34" charset="0"/>
                <a:ea typeface="Lato Light" panose="020F0502020204030203" pitchFamily="34" charset="0"/>
                <a:cs typeface="Lato Light" panose="020F0502020204030203" pitchFamily="34" charset="0"/>
              </a:defRPr>
            </a:lvl1pPr>
            <a:lvl2pPr>
              <a:defRPr sz="2400" b="0" i="0">
                <a:latin typeface="Lato Light" panose="020F0502020204030203" pitchFamily="34" charset="0"/>
                <a:ea typeface="Lato Light" panose="020F0502020204030203" pitchFamily="34" charset="0"/>
                <a:cs typeface="Lato Light" panose="020F0502020204030203" pitchFamily="34" charset="0"/>
              </a:defRPr>
            </a:lvl2pPr>
            <a:lvl3pPr>
              <a:defRPr sz="2000" b="0" i="0">
                <a:latin typeface="Lato Light" panose="020F0502020204030203" pitchFamily="34" charset="0"/>
                <a:ea typeface="Lato Light" panose="020F0502020204030203" pitchFamily="34" charset="0"/>
                <a:cs typeface="Lato Light" panose="020F0502020204030203" pitchFamily="34" charset="0"/>
              </a:defRPr>
            </a:lvl3pPr>
            <a:lvl4pPr>
              <a:defRPr sz="1800" b="0" i="0">
                <a:latin typeface="Lato Light" panose="020F0502020204030203" pitchFamily="34" charset="0"/>
                <a:ea typeface="Lato Light" panose="020F0502020204030203" pitchFamily="34" charset="0"/>
                <a:cs typeface="Lato Light" panose="020F0502020204030203" pitchFamily="34" charset="0"/>
              </a:defRPr>
            </a:lvl4pPr>
            <a:lvl5pPr>
              <a:defRPr sz="1800" b="0" i="0">
                <a:latin typeface="Lato Light" panose="020F0502020204030203" pitchFamily="34" charset="0"/>
                <a:ea typeface="Lato Light" panose="020F0502020204030203" pitchFamily="34" charset="0"/>
                <a:cs typeface="Lato Light" panose="020F0502020204030203"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b="0" i="0">
                <a:latin typeface="Lato Light" panose="020F0502020204030203" pitchFamily="34" charset="0"/>
                <a:ea typeface="Lato Light" panose="020F0502020204030203" pitchFamily="34" charset="0"/>
                <a:cs typeface="Lato Light" panose="020F0502020204030203" pitchFamily="34" charset="0"/>
              </a:defRPr>
            </a:lvl1pPr>
            <a:lvl2pPr>
              <a:defRPr sz="2400" b="0" i="0">
                <a:latin typeface="Lato Light" panose="020F0502020204030203" pitchFamily="34" charset="0"/>
                <a:ea typeface="Lato Light" panose="020F0502020204030203" pitchFamily="34" charset="0"/>
                <a:cs typeface="Lato Light" panose="020F0502020204030203" pitchFamily="34" charset="0"/>
              </a:defRPr>
            </a:lvl2pPr>
            <a:lvl3pPr>
              <a:defRPr sz="2000" b="0" i="0">
                <a:latin typeface="Lato Light" panose="020F0502020204030203" pitchFamily="34" charset="0"/>
                <a:ea typeface="Lato Light" panose="020F0502020204030203" pitchFamily="34" charset="0"/>
                <a:cs typeface="Lato Light" panose="020F0502020204030203" pitchFamily="34" charset="0"/>
              </a:defRPr>
            </a:lvl3pPr>
            <a:lvl4pPr>
              <a:defRPr sz="1800" b="0" i="0">
                <a:latin typeface="Lato Light" panose="020F0502020204030203" pitchFamily="34" charset="0"/>
                <a:ea typeface="Lato Light" panose="020F0502020204030203" pitchFamily="34" charset="0"/>
                <a:cs typeface="Lato Light" panose="020F0502020204030203" pitchFamily="34" charset="0"/>
              </a:defRPr>
            </a:lvl4pPr>
            <a:lvl5pPr>
              <a:defRPr sz="1800" b="0" i="0">
                <a:latin typeface="Lato Light" panose="020F0502020204030203" pitchFamily="34" charset="0"/>
                <a:ea typeface="Lato Light" panose="020F0502020204030203" pitchFamily="34" charset="0"/>
                <a:cs typeface="Lato Light" panose="020F0502020204030203"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fld id="{2691D6E4-0F7A-0249-86EF-226720E50E4C}" type="datetimeFigureOut">
              <a:rPr lang="en-US" smtClean="0"/>
              <a:pPr/>
              <a:t>1/5/21</a:t>
            </a:fld>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fld id="{A21BFB9B-0ABF-8B4C-91F4-72B72B54D941}" type="slidenum">
              <a:rPr lang="en-US" smtClean="0"/>
              <a:pPr/>
              <a:t>‹#›</a:t>
            </a:fld>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2067304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2564" y="1652522"/>
            <a:ext cx="4040188" cy="639762"/>
          </a:xfrm>
        </p:spPr>
        <p:txBody>
          <a:bodyPr anchor="b"/>
          <a:lstStyle>
            <a:lvl1pPr marL="0" indent="0">
              <a:buNone/>
              <a:defRPr sz="2400" b="0" i="0">
                <a:latin typeface="Lato Light" panose="020F0502020204030203" pitchFamily="34" charset="0"/>
                <a:ea typeface="Lato Light" panose="020F0502020204030203" pitchFamily="34" charset="0"/>
                <a:cs typeface="Lato Light" panose="020F050202020403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405061"/>
            <a:ext cx="4040188" cy="3721101"/>
          </a:xfrm>
        </p:spPr>
        <p:txBody>
          <a:bodyPr/>
          <a:lstStyle>
            <a:lvl1pPr>
              <a:defRPr sz="2400" b="0" i="0">
                <a:latin typeface="Lato Light" panose="020F0502020204030203" pitchFamily="34" charset="0"/>
                <a:ea typeface="Lato Light" panose="020F0502020204030203" pitchFamily="34" charset="0"/>
                <a:cs typeface="Lato Light" panose="020F0502020204030203" pitchFamily="34" charset="0"/>
              </a:defRPr>
            </a:lvl1pPr>
            <a:lvl2pPr>
              <a:defRPr sz="2000" b="0" i="0">
                <a:latin typeface="Lato Light" panose="020F0502020204030203" pitchFamily="34" charset="0"/>
                <a:ea typeface="Lato Light" panose="020F0502020204030203" pitchFamily="34" charset="0"/>
                <a:cs typeface="Lato Light" panose="020F0502020204030203" pitchFamily="34" charset="0"/>
              </a:defRPr>
            </a:lvl2pPr>
            <a:lvl3pPr>
              <a:defRPr sz="1800" b="0" i="0">
                <a:latin typeface="Lato Light" panose="020F0502020204030203" pitchFamily="34" charset="0"/>
                <a:ea typeface="Lato Light" panose="020F0502020204030203" pitchFamily="34" charset="0"/>
                <a:cs typeface="Lato Light" panose="020F0502020204030203" pitchFamily="34" charset="0"/>
              </a:defRPr>
            </a:lvl3pPr>
            <a:lvl4pPr>
              <a:defRPr sz="1600" b="0" i="0">
                <a:latin typeface="Lato Light" panose="020F0502020204030203" pitchFamily="34" charset="0"/>
                <a:ea typeface="Lato Light" panose="020F0502020204030203" pitchFamily="34" charset="0"/>
                <a:cs typeface="Lato Light" panose="020F0502020204030203" pitchFamily="34" charset="0"/>
              </a:defRPr>
            </a:lvl4pPr>
            <a:lvl5pPr>
              <a:defRPr sz="1600" b="0" i="0">
                <a:latin typeface="Lato Light" panose="020F0502020204030203" pitchFamily="34" charset="0"/>
                <a:ea typeface="Lato Light" panose="020F0502020204030203" pitchFamily="34" charset="0"/>
                <a:cs typeface="Lato Light" panose="020F0502020204030203"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652522"/>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405061"/>
            <a:ext cx="4041775" cy="3721102"/>
          </a:xfrm>
        </p:spPr>
        <p:txBody>
          <a:bodyPr/>
          <a:lstStyle>
            <a:lvl1pPr>
              <a:defRPr sz="2400" b="0" i="0">
                <a:latin typeface="Lato Light" panose="020F0502020204030203" pitchFamily="34" charset="0"/>
                <a:ea typeface="Lato Light" panose="020F0502020204030203" pitchFamily="34" charset="0"/>
                <a:cs typeface="Lato Light" panose="020F0502020204030203" pitchFamily="34" charset="0"/>
              </a:defRPr>
            </a:lvl1pPr>
            <a:lvl2pPr>
              <a:defRPr sz="2000" b="0" i="0">
                <a:latin typeface="Lato Light" panose="020F0502020204030203" pitchFamily="34" charset="0"/>
                <a:ea typeface="Lato Light" panose="020F0502020204030203" pitchFamily="34" charset="0"/>
                <a:cs typeface="Lato Light" panose="020F0502020204030203" pitchFamily="34" charset="0"/>
              </a:defRPr>
            </a:lvl2pPr>
            <a:lvl3pPr>
              <a:defRPr sz="1800" b="0" i="0">
                <a:latin typeface="Lato Light" panose="020F0502020204030203" pitchFamily="34" charset="0"/>
                <a:ea typeface="Lato Light" panose="020F0502020204030203" pitchFamily="34" charset="0"/>
                <a:cs typeface="Lato Light" panose="020F0502020204030203" pitchFamily="34" charset="0"/>
              </a:defRPr>
            </a:lvl3pPr>
            <a:lvl4pPr>
              <a:defRPr sz="1600" b="0" i="0">
                <a:latin typeface="Lato Light" panose="020F0502020204030203" pitchFamily="34" charset="0"/>
                <a:ea typeface="Lato Light" panose="020F0502020204030203" pitchFamily="34" charset="0"/>
                <a:cs typeface="Lato Light" panose="020F0502020204030203" pitchFamily="34" charset="0"/>
              </a:defRPr>
            </a:lvl4pPr>
            <a:lvl5pPr>
              <a:defRPr sz="1600" b="0" i="0">
                <a:latin typeface="Lato Light" panose="020F0502020204030203" pitchFamily="34" charset="0"/>
                <a:ea typeface="Lato Light" panose="020F0502020204030203" pitchFamily="34" charset="0"/>
                <a:cs typeface="Lato Light" panose="020F0502020204030203"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fld id="{2691D6E4-0F7A-0249-86EF-226720E50E4C}" type="datetimeFigureOut">
              <a:rPr lang="en-US" smtClean="0"/>
              <a:pPr/>
              <a:t>1/5/21</a:t>
            </a:fld>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fld id="{A21BFB9B-0ABF-8B4C-91F4-72B72B54D941}" type="slidenum">
              <a:rPr lang="en-US" smtClean="0"/>
              <a:pPr/>
              <a:t>‹#›</a:t>
            </a:fld>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4178263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75000"/>
                    <a:lumOff val="25000"/>
                  </a:schemeClr>
                </a:solidFill>
              </a:defRPr>
            </a:lvl1p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1/5/21</a:t>
            </a:fld>
            <a:endParaRPr lang="en-US" dirty="0"/>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1220026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2691D6E4-0F7A-0249-86EF-226720E50E4C}" type="datetimeFigureOut">
              <a:rPr lang="en-US" smtClean="0"/>
              <a:pPr/>
              <a:t>1/5/21</a:t>
            </a:fld>
            <a:endParaRPr lang="en-US" dirty="0">
              <a:latin typeface="Helvetica Neue Light" panose="02000403000000020004" pitchFamily="2" charset="0"/>
              <a:ea typeface="Helvetica Neue Light" panose="02000403000000020004" pitchFamily="2" charset="0"/>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endParaRPr lang="en-US" dirty="0">
              <a:latin typeface="Helvetica Neue Light" panose="02000403000000020004" pitchFamily="2" charset="0"/>
              <a:ea typeface="Helvetica Neue Light" panose="02000403000000020004" pitchFamily="2" charset="0"/>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A21BFB9B-0ABF-8B4C-91F4-72B72B54D941}" type="slidenum">
              <a:rPr lang="en-US" smtClean="0"/>
              <a:pPr/>
              <a:t>‹#›</a:t>
            </a:fld>
            <a:endParaRPr lang="en-US"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297989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1/5/21</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3481420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1/5/21</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1669461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2600" y="183840"/>
            <a:ext cx="8229600" cy="91953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459284"/>
            <a:ext cx="8229600" cy="5198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3"/>
          <a:stretch>
            <a:fillRect/>
          </a:stretch>
        </p:blipFill>
        <p:spPr>
          <a:xfrm>
            <a:off x="0" y="68646"/>
            <a:ext cx="965200" cy="952500"/>
          </a:xfrm>
          <a:prstGeom prst="rect">
            <a:avLst/>
          </a:prstGeom>
        </p:spPr>
      </p:pic>
      <p:pic>
        <p:nvPicPr>
          <p:cNvPr id="8" name="Picture 7"/>
          <p:cNvPicPr>
            <a:picLocks noChangeAspect="1"/>
          </p:cNvPicPr>
          <p:nvPr userDrawn="1"/>
        </p:nvPicPr>
        <p:blipFill>
          <a:blip r:embed="rId14"/>
          <a:stretch>
            <a:fillRect/>
          </a:stretch>
        </p:blipFill>
        <p:spPr>
          <a:xfrm>
            <a:off x="8134350" y="68646"/>
            <a:ext cx="876300" cy="967282"/>
          </a:xfrm>
          <a:prstGeom prst="rect">
            <a:avLst/>
          </a:prstGeom>
        </p:spPr>
      </p:pic>
      <p:sp>
        <p:nvSpPr>
          <p:cNvPr id="11" name="Rectangle 10"/>
          <p:cNvSpPr/>
          <p:nvPr userDrawn="1"/>
        </p:nvSpPr>
        <p:spPr>
          <a:xfrm>
            <a:off x="244475" y="1208467"/>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b="0" i="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4062866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3500" b="1" i="0" kern="1200">
          <a:solidFill>
            <a:schemeClr val="tx1">
              <a:lumMod val="85000"/>
              <a:lumOff val="15000"/>
            </a:schemeClr>
          </a:solidFill>
          <a:latin typeface="Avenir Next" panose="020B0503020202020204" pitchFamily="34" charset="0"/>
          <a:ea typeface="Helvetica Neue" panose="02000503000000020004" pitchFamily="2" charset="0"/>
          <a:cs typeface="Helvetica Neue" panose="02000503000000020004" pitchFamily="2" charset="0"/>
        </a:defRPr>
      </a:lvl1pPr>
    </p:titleStyle>
    <p:bodyStyle>
      <a:lvl1pPr marL="342900" indent="-342900" algn="l" defTabSz="457200" rtl="0" eaLnBrk="1" latinLnBrk="0" hangingPunct="1">
        <a:spcBef>
          <a:spcPct val="20000"/>
        </a:spcBef>
        <a:buFont typeface="Arial"/>
        <a:buChar char="•"/>
        <a:defRPr sz="2400" b="0" i="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buFont typeface="Arial"/>
        <a:buChar char="–"/>
        <a:defRPr sz="2200" b="0" i="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457200" rtl="0" eaLnBrk="1" latinLnBrk="0" hangingPunct="1">
        <a:spcBef>
          <a:spcPct val="20000"/>
        </a:spcBef>
        <a:buFont typeface="Arial"/>
        <a:buChar char="•"/>
        <a:defRPr sz="2400" b="0" i="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457200" rtl="0" eaLnBrk="1" latinLnBrk="0" hangingPunct="1">
        <a:spcBef>
          <a:spcPct val="20000"/>
        </a:spcBef>
        <a:buFont typeface="Arial"/>
        <a:buChar char="–"/>
        <a:defRPr sz="2000" b="0" i="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457200" rtl="0" eaLnBrk="1" latinLnBrk="0" hangingPunct="1">
        <a:spcBef>
          <a:spcPct val="20000"/>
        </a:spcBef>
        <a:buFont typeface="Arial"/>
        <a:buChar char="»"/>
        <a:defRPr sz="2000" b="0" i="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uwdirect.github.io/"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hyperlink" Target="http://sabiha3@uw.edu"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hyperlink" Target="http://nisargj@uw.edu"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3.jp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hyperlink" Target="https://en.wikipedia.org/wiki/Computer#First_computing_device" TargetMode="External"/><Relationship Id="rId4" Type="http://schemas.openxmlformats.org/officeDocument/2006/relationships/hyperlink" Target="https://www.olcf.ornl.gov/summi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jpe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4.png"/><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hyperlink" Target="https://developers.google.com/earth-engine/datasets" TargetMode="External"/><Relationship Id="rId1" Type="http://schemas.openxmlformats.org/officeDocument/2006/relationships/slideLayout" Target="../slideLayouts/slideLayout2.xml"/><Relationship Id="rId4" Type="http://schemas.openxmlformats.org/officeDocument/2006/relationships/image" Target="../media/image26.gif"/></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4.png"/><Relationship Id="rId5" Type="http://schemas.microsoft.com/office/2007/relationships/hdphoto" Target="../media/hdphoto2.wdp"/><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3.png"/><Relationship Id="rId5" Type="http://schemas.microsoft.com/office/2007/relationships/hdphoto" Target="../media/hdphoto3.wdp"/><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2.xml"/><Relationship Id="rId5" Type="http://schemas.openxmlformats.org/officeDocument/2006/relationships/image" Target="../media/image47.jp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2" Type="http://schemas.openxmlformats.org/officeDocument/2006/relationships/hyperlink" Target="https://github.com/BeckResearchLab/small-molecule-design-toolki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uwdirect.github.io/"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7.jpeg"/><Relationship Id="rId4" Type="http://schemas.openxmlformats.org/officeDocument/2006/relationships/image" Target="../media/image56.jpeg"/></Relationships>
</file>

<file path=ppt/slides/_rels/slide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uwdirect.github.io/code_of_conduct.html"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jp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3" Type="http://schemas.openxmlformats.org/officeDocument/2006/relationships/hyperlink" Target="mailto:valleau+dsms@uw.edu" TargetMode="Externa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hyperlink" Target="http://valleau-lab.c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hyperlink" Target="mailto:dacb@uw.edu"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331" y="2109924"/>
            <a:ext cx="9144000" cy="1079922"/>
          </a:xfrm>
        </p:spPr>
        <p:txBody>
          <a:bodyPr>
            <a:noAutofit/>
          </a:bodyPr>
          <a:lstStyle/>
          <a:p>
            <a:r>
              <a:rPr lang="en-US" sz="2800" dirty="0"/>
              <a:t>Data Science Methods for </a:t>
            </a:r>
            <a:br>
              <a:rPr lang="en-US" sz="2800" dirty="0"/>
            </a:br>
            <a:r>
              <a:rPr lang="en-US" sz="2800" dirty="0"/>
              <a:t>Clean Energy Research (DSMCER)</a:t>
            </a:r>
            <a:br>
              <a:rPr lang="en-US" sz="2800" dirty="0"/>
            </a:br>
            <a:r>
              <a:rPr lang="en-US" sz="2800" dirty="0">
                <a:solidFill>
                  <a:srgbClr val="6E43CE"/>
                </a:solidFill>
              </a:rPr>
              <a:t>&amp;</a:t>
            </a:r>
            <a:br>
              <a:rPr lang="en-US" sz="2800" dirty="0"/>
            </a:br>
            <a:r>
              <a:rPr lang="en-US" sz="2800" dirty="0">
                <a:solidFill>
                  <a:schemeClr val="tx1"/>
                </a:solidFill>
              </a:rPr>
              <a:t>Software Engineering for (SEMDS)</a:t>
            </a:r>
            <a:br>
              <a:rPr lang="en-US" sz="2800" dirty="0">
                <a:solidFill>
                  <a:schemeClr val="tx1"/>
                </a:solidFill>
              </a:rPr>
            </a:br>
            <a:r>
              <a:rPr lang="en-US" sz="2800" dirty="0">
                <a:solidFill>
                  <a:schemeClr val="tx1"/>
                </a:solidFill>
              </a:rPr>
              <a:t>Molecular Data Scientists</a:t>
            </a:r>
          </a:p>
        </p:txBody>
      </p:sp>
      <p:sp>
        <p:nvSpPr>
          <p:cNvPr id="3" name="Subtitle 2"/>
          <p:cNvSpPr>
            <a:spLocks noGrp="1"/>
          </p:cNvSpPr>
          <p:nvPr>
            <p:ph type="subTitle" idx="1"/>
          </p:nvPr>
        </p:nvSpPr>
        <p:spPr>
          <a:xfrm>
            <a:off x="130126" y="5585202"/>
            <a:ext cx="3841652" cy="1393472"/>
          </a:xfrm>
        </p:spPr>
        <p:txBody>
          <a:bodyPr>
            <a:normAutofit/>
          </a:bodyPr>
          <a:lstStyle/>
          <a:p>
            <a:r>
              <a:rPr lang="en-US" sz="2400" b="1" dirty="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Stéphanie Valleau</a:t>
            </a:r>
          </a:p>
          <a:p>
            <a:r>
              <a:rPr lang="en-US" sz="24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rPr>
              <a:t>Chemical Engineering</a:t>
            </a:r>
          </a:p>
        </p:txBody>
      </p:sp>
      <p:sp>
        <p:nvSpPr>
          <p:cNvPr id="6" name="Rectangle 5"/>
          <p:cNvSpPr/>
          <p:nvPr/>
        </p:nvSpPr>
        <p:spPr>
          <a:xfrm>
            <a:off x="0" y="-166404"/>
            <a:ext cx="9144000" cy="178998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5619820" y="246012"/>
            <a:ext cx="2157313" cy="923330"/>
          </a:xfrm>
          <a:prstGeom prst="rect">
            <a:avLst/>
          </a:prstGeom>
          <a:noFill/>
        </p:spPr>
        <p:txBody>
          <a:bodyPr wrap="square" rtlCol="0">
            <a:spAutoFit/>
          </a:bodyPr>
          <a:lstStyle/>
          <a:p>
            <a:pPr algn="r"/>
            <a:r>
              <a:rPr lang="en-US"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Advancing data-intensive discovery in all fields</a:t>
            </a:r>
          </a:p>
        </p:txBody>
      </p:sp>
      <p:sp>
        <p:nvSpPr>
          <p:cNvPr id="8" name="TextBox 7"/>
          <p:cNvSpPr txBox="1"/>
          <p:nvPr/>
        </p:nvSpPr>
        <p:spPr>
          <a:xfrm>
            <a:off x="1205626" y="188895"/>
            <a:ext cx="2107749" cy="923330"/>
          </a:xfrm>
          <a:prstGeom prst="rect">
            <a:avLst/>
          </a:prstGeom>
          <a:noFill/>
        </p:spPr>
        <p:txBody>
          <a:bodyPr wrap="square" rtlCol="0">
            <a:spAutoFit/>
          </a:bodyPr>
          <a:lstStyle/>
          <a:p>
            <a:r>
              <a:rPr lang="en-US" dirty="0">
                <a:solidFill>
                  <a:srgbClr val="9E843B"/>
                </a:solidFill>
                <a:latin typeface="Helvetica Neue" panose="02000503000000020004" pitchFamily="2" charset="0"/>
                <a:ea typeface="Helvetica Neue" panose="02000503000000020004" pitchFamily="2" charset="0"/>
                <a:cs typeface="Helvetica Neue" panose="02000503000000020004" pitchFamily="2" charset="0"/>
              </a:rPr>
              <a:t>Knowledge and solutions for a changing world</a:t>
            </a:r>
          </a:p>
        </p:txBody>
      </p:sp>
      <p:pic>
        <p:nvPicPr>
          <p:cNvPr id="4" name="Picture 3"/>
          <p:cNvPicPr>
            <a:picLocks noChangeAspect="1"/>
          </p:cNvPicPr>
          <p:nvPr/>
        </p:nvPicPr>
        <p:blipFill>
          <a:blip r:embed="rId3"/>
          <a:stretch>
            <a:fillRect/>
          </a:stretch>
        </p:blipFill>
        <p:spPr>
          <a:xfrm>
            <a:off x="228600" y="188029"/>
            <a:ext cx="965200" cy="952500"/>
          </a:xfrm>
          <a:prstGeom prst="rect">
            <a:avLst/>
          </a:prstGeom>
        </p:spPr>
      </p:pic>
      <p:pic>
        <p:nvPicPr>
          <p:cNvPr id="5" name="Picture 4"/>
          <p:cNvPicPr>
            <a:picLocks noChangeAspect="1"/>
          </p:cNvPicPr>
          <p:nvPr/>
        </p:nvPicPr>
        <p:blipFill>
          <a:blip r:embed="rId4"/>
          <a:stretch>
            <a:fillRect/>
          </a:stretch>
        </p:blipFill>
        <p:spPr>
          <a:xfrm>
            <a:off x="7938374" y="229006"/>
            <a:ext cx="876300" cy="967282"/>
          </a:xfrm>
          <a:prstGeom prst="rect">
            <a:avLst/>
          </a:prstGeom>
        </p:spPr>
      </p:pic>
      <p:pic>
        <p:nvPicPr>
          <p:cNvPr id="9" name="Picture 8"/>
          <p:cNvPicPr>
            <a:picLocks noChangeAspect="1"/>
          </p:cNvPicPr>
          <p:nvPr/>
        </p:nvPicPr>
        <p:blipFill>
          <a:blip r:embed="rId5"/>
          <a:stretch>
            <a:fillRect/>
          </a:stretch>
        </p:blipFill>
        <p:spPr>
          <a:xfrm>
            <a:off x="4114991" y="97861"/>
            <a:ext cx="967282" cy="967282"/>
          </a:xfrm>
          <a:prstGeom prst="rect">
            <a:avLst/>
          </a:prstGeom>
        </p:spPr>
      </p:pic>
      <p:sp>
        <p:nvSpPr>
          <p:cNvPr id="10" name="TextBox 9"/>
          <p:cNvSpPr txBox="1"/>
          <p:nvPr/>
        </p:nvSpPr>
        <p:spPr>
          <a:xfrm>
            <a:off x="3429301" y="1080743"/>
            <a:ext cx="2218676" cy="369332"/>
          </a:xfrm>
          <a:prstGeom prst="rect">
            <a:avLst/>
          </a:prstGeom>
          <a:noFill/>
        </p:spPr>
        <p:txBody>
          <a:bodyPr wrap="square" rtlCol="0">
            <a:spAutoFit/>
          </a:bodyPr>
          <a:lstStyle/>
          <a:p>
            <a:pPr algn="ctr"/>
            <a:r>
              <a:rPr lang="en-US" dirty="0">
                <a:solidFill>
                  <a:srgbClr val="002060"/>
                </a:solidFill>
                <a:latin typeface="Helvetica Neue Medium" panose="02000503000000020004" pitchFamily="2" charset="0"/>
                <a:ea typeface="Helvetica Neue Medium" panose="02000503000000020004" pitchFamily="2" charset="0"/>
                <a:cs typeface="Helvetica Neue Medium" panose="02000503000000020004" pitchFamily="2" charset="0"/>
              </a:rPr>
              <a:t>Be boundless</a:t>
            </a:r>
          </a:p>
        </p:txBody>
      </p:sp>
      <p:sp>
        <p:nvSpPr>
          <p:cNvPr id="11" name="Rectangle 10"/>
          <p:cNvSpPr/>
          <p:nvPr/>
        </p:nvSpPr>
        <p:spPr>
          <a:xfrm>
            <a:off x="228600" y="5383328"/>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13" name="Rectangle 12"/>
          <p:cNvSpPr/>
          <p:nvPr/>
        </p:nvSpPr>
        <p:spPr>
          <a:xfrm>
            <a:off x="228600" y="3756672"/>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14" name="Title 1"/>
          <p:cNvSpPr txBox="1">
            <a:spLocks/>
          </p:cNvSpPr>
          <p:nvPr/>
        </p:nvSpPr>
        <p:spPr>
          <a:xfrm>
            <a:off x="614122" y="3457819"/>
            <a:ext cx="7772400" cy="21733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b="1" dirty="0">
                <a:latin typeface="Lato" panose="020F0502020204030203" pitchFamily="34" charset="0"/>
                <a:ea typeface="Lato" panose="020F0502020204030203" pitchFamily="34" charset="0"/>
                <a:cs typeface="Lato" panose="020F0502020204030203" pitchFamily="34" charset="0"/>
              </a:rPr>
              <a:t>UW DIRECT</a:t>
            </a:r>
          </a:p>
          <a:p>
            <a:r>
              <a:rPr lang="en-US" sz="2400" dirty="0">
                <a:latin typeface="Lato" panose="020F0502020204030203" pitchFamily="34" charset="0"/>
                <a:ea typeface="Lato" panose="020F0502020204030203" pitchFamily="34" charset="0"/>
                <a:cs typeface="Lato" panose="020F0502020204030203" pitchFamily="34" charset="0"/>
              </a:rPr>
              <a:t>(Data Intensive Research Enabling Cutting-edge Tech)</a:t>
            </a:r>
          </a:p>
          <a:p>
            <a:r>
              <a:rPr lang="en-US" sz="2400" dirty="0">
                <a:latin typeface="Lato" panose="020F0502020204030203" pitchFamily="34" charset="0"/>
                <a:ea typeface="Lato" panose="020F0502020204030203" pitchFamily="34" charset="0"/>
                <a:cs typeface="Lato" panose="020F0502020204030203" pitchFamily="34" charset="0"/>
                <a:hlinkClick r:id="rId6"/>
              </a:rPr>
              <a:t>https://uwdirect.github.io</a:t>
            </a:r>
            <a:endParaRPr lang="en-US" sz="2400" dirty="0">
              <a:latin typeface="Lato" panose="020F0502020204030203" pitchFamily="34" charset="0"/>
              <a:ea typeface="Lato" panose="020F0502020204030203" pitchFamily="34" charset="0"/>
              <a:cs typeface="Lato" panose="020F0502020204030203" pitchFamily="34" charset="0"/>
            </a:endParaRPr>
          </a:p>
        </p:txBody>
      </p:sp>
      <p:sp>
        <p:nvSpPr>
          <p:cNvPr id="15" name="Subtitle 2">
            <a:extLst>
              <a:ext uri="{FF2B5EF4-FFF2-40B4-BE49-F238E27FC236}">
                <a16:creationId xmlns:a16="http://schemas.microsoft.com/office/drawing/2014/main" id="{56B8CB9A-C0BD-4236-B1BF-74EBC91DE77A}"/>
              </a:ext>
            </a:extLst>
          </p:cNvPr>
          <p:cNvSpPr txBox="1">
            <a:spLocks/>
          </p:cNvSpPr>
          <p:nvPr/>
        </p:nvSpPr>
        <p:spPr>
          <a:xfrm>
            <a:off x="3971778" y="5616403"/>
            <a:ext cx="5139397" cy="1150453"/>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400" b="1" dirty="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Dave Beck (</a:t>
            </a:r>
            <a:r>
              <a:rPr lang="en-US" sz="2400" b="1" dirty="0" err="1">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dacb</a:t>
            </a:r>
            <a:r>
              <a:rPr lang="en-US" sz="2400" b="1" dirty="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a:t>
            </a:r>
          </a:p>
          <a:p>
            <a:r>
              <a:rPr lang="en-US" sz="24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rPr>
              <a:t>eScience/Chemical Engineering</a:t>
            </a:r>
          </a:p>
          <a:p>
            <a:endParaRPr lang="en-US" sz="24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562557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5B254-0D8A-F64D-BE5F-18C47291ED06}"/>
              </a:ext>
            </a:extLst>
          </p:cNvPr>
          <p:cNvSpPr>
            <a:spLocks noGrp="1"/>
          </p:cNvSpPr>
          <p:nvPr>
            <p:ph type="title"/>
          </p:nvPr>
        </p:nvSpPr>
        <p:spPr/>
        <p:txBody>
          <a:bodyPr/>
          <a:lstStyle/>
          <a:p>
            <a:r>
              <a:rPr lang="en-US" dirty="0"/>
              <a:t>About </a:t>
            </a:r>
            <a:r>
              <a:rPr lang="en-US" dirty="0" err="1"/>
              <a:t>Sabiha</a:t>
            </a:r>
            <a:r>
              <a:rPr lang="en-US" dirty="0"/>
              <a:t> Rustam</a:t>
            </a:r>
          </a:p>
        </p:txBody>
      </p:sp>
      <p:sp>
        <p:nvSpPr>
          <p:cNvPr id="3" name="Content Placeholder 2">
            <a:extLst>
              <a:ext uri="{FF2B5EF4-FFF2-40B4-BE49-F238E27FC236}">
                <a16:creationId xmlns:a16="http://schemas.microsoft.com/office/drawing/2014/main" id="{B725BA9E-376C-694A-9AC4-7D7C069C9065}"/>
              </a:ext>
            </a:extLst>
          </p:cNvPr>
          <p:cNvSpPr>
            <a:spLocks noGrp="1"/>
          </p:cNvSpPr>
          <p:nvPr>
            <p:ph idx="1"/>
          </p:nvPr>
        </p:nvSpPr>
        <p:spPr>
          <a:xfrm>
            <a:off x="5257800" y="1664303"/>
            <a:ext cx="3429000" cy="5057172"/>
          </a:xfrm>
        </p:spPr>
        <p:txBody>
          <a:bodyPr/>
          <a:lstStyle/>
          <a:p>
            <a:endParaRPr lang="en-US"/>
          </a:p>
        </p:txBody>
      </p:sp>
      <p:sp>
        <p:nvSpPr>
          <p:cNvPr id="4" name="TextBox 3">
            <a:extLst>
              <a:ext uri="{FF2B5EF4-FFF2-40B4-BE49-F238E27FC236}">
                <a16:creationId xmlns:a16="http://schemas.microsoft.com/office/drawing/2014/main" id="{A26ED133-153A-6E4B-9E9A-B614560323D4}"/>
              </a:ext>
            </a:extLst>
          </p:cNvPr>
          <p:cNvSpPr txBox="1"/>
          <p:nvPr/>
        </p:nvSpPr>
        <p:spPr>
          <a:xfrm>
            <a:off x="308705" y="5837004"/>
            <a:ext cx="4639456" cy="746358"/>
          </a:xfrm>
          <a:prstGeom prst="rect">
            <a:avLst/>
          </a:prstGeom>
          <a:noFill/>
        </p:spPr>
        <p:txBody>
          <a:bodyPr wrap="square" rtlCol="0">
            <a:spAutoFit/>
          </a:bodyPr>
          <a:lstStyle/>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Office</a:t>
            </a:r>
            <a:r>
              <a:rPr lang="en-US" sz="2000" dirty="0">
                <a:latin typeface="Lato" panose="020F0502020204030203" pitchFamily="34" charset="0"/>
                <a:ea typeface="Lato" panose="020F0502020204030203" pitchFamily="34" charset="0"/>
                <a:cs typeface="Lato" panose="020F0502020204030203" pitchFamily="34" charset="0"/>
              </a:rPr>
              <a:t>: Zoom and Slack</a:t>
            </a:r>
          </a:p>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Email</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hlinkClick r:id="rId2"/>
              </a:rPr>
              <a:t>sabiha3@uw.edu</a:t>
            </a:r>
            <a:endParaRPr lang="en-US" sz="20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652370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1B4AE-370D-9048-9E3E-15D397EFC750}"/>
              </a:ext>
            </a:extLst>
          </p:cNvPr>
          <p:cNvSpPr>
            <a:spLocks noGrp="1"/>
          </p:cNvSpPr>
          <p:nvPr>
            <p:ph type="title"/>
          </p:nvPr>
        </p:nvSpPr>
        <p:spPr/>
        <p:txBody>
          <a:bodyPr/>
          <a:lstStyle/>
          <a:p>
            <a:r>
              <a:rPr lang="en-US" dirty="0"/>
              <a:t>About </a:t>
            </a:r>
            <a:r>
              <a:rPr lang="en-US" dirty="0" err="1"/>
              <a:t>Nisarg</a:t>
            </a:r>
            <a:r>
              <a:rPr lang="en-US" dirty="0"/>
              <a:t> Joshi</a:t>
            </a:r>
          </a:p>
        </p:txBody>
      </p:sp>
      <p:sp>
        <p:nvSpPr>
          <p:cNvPr id="3" name="Content Placeholder 2">
            <a:extLst>
              <a:ext uri="{FF2B5EF4-FFF2-40B4-BE49-F238E27FC236}">
                <a16:creationId xmlns:a16="http://schemas.microsoft.com/office/drawing/2014/main" id="{08A30D3E-51D8-CE4F-BE28-7A5971FDD326}"/>
              </a:ext>
            </a:extLst>
          </p:cNvPr>
          <p:cNvSpPr>
            <a:spLocks noGrp="1"/>
          </p:cNvSpPr>
          <p:nvPr>
            <p:ph idx="1"/>
          </p:nvPr>
        </p:nvSpPr>
        <p:spPr>
          <a:xfrm>
            <a:off x="4686302" y="1593398"/>
            <a:ext cx="3357562" cy="5057172"/>
          </a:xfrm>
        </p:spPr>
        <p:txBody>
          <a:bodyPr/>
          <a:lstStyle/>
          <a:p>
            <a:r>
              <a:rPr lang="en-US" dirty="0"/>
              <a:t>I’m a second year Masters student in </a:t>
            </a:r>
            <a:r>
              <a:rPr lang="en-US" dirty="0" err="1"/>
              <a:t>Pfaendtner</a:t>
            </a:r>
            <a:r>
              <a:rPr lang="en-US" dirty="0"/>
              <a:t> Research Group. I use neural networks for my research to study simulations. Excited to be a part of DIRECT again!</a:t>
            </a:r>
            <a:br>
              <a:rPr lang="en-US" dirty="0"/>
            </a:br>
            <a:r>
              <a:rPr lang="en-US" b="1" dirty="0"/>
              <a:t>Data Science rocks!!</a:t>
            </a:r>
          </a:p>
        </p:txBody>
      </p:sp>
      <p:sp>
        <p:nvSpPr>
          <p:cNvPr id="4" name="TextBox 3">
            <a:extLst>
              <a:ext uri="{FF2B5EF4-FFF2-40B4-BE49-F238E27FC236}">
                <a16:creationId xmlns:a16="http://schemas.microsoft.com/office/drawing/2014/main" id="{CDF38E82-520A-F044-9C49-F932BC369394}"/>
              </a:ext>
            </a:extLst>
          </p:cNvPr>
          <p:cNvSpPr txBox="1"/>
          <p:nvPr/>
        </p:nvSpPr>
        <p:spPr>
          <a:xfrm>
            <a:off x="457200" y="5975117"/>
            <a:ext cx="4639456" cy="746358"/>
          </a:xfrm>
          <a:prstGeom prst="rect">
            <a:avLst/>
          </a:prstGeom>
          <a:noFill/>
        </p:spPr>
        <p:txBody>
          <a:bodyPr wrap="square" rtlCol="0">
            <a:spAutoFit/>
          </a:bodyPr>
          <a:lstStyle/>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Office</a:t>
            </a:r>
            <a:r>
              <a:rPr lang="en-US" sz="2000" dirty="0">
                <a:latin typeface="Lato" panose="020F0502020204030203" pitchFamily="34" charset="0"/>
                <a:ea typeface="Lato" panose="020F0502020204030203" pitchFamily="34" charset="0"/>
                <a:cs typeface="Lato" panose="020F0502020204030203" pitchFamily="34" charset="0"/>
              </a:rPr>
              <a:t>: Zoom and Slack</a:t>
            </a:r>
          </a:p>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Email</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hlinkClick r:id="rId2"/>
              </a:rPr>
              <a:t>nisargj@uw.edu</a:t>
            </a:r>
            <a:r>
              <a:rPr lang="en-US" sz="2000" dirty="0">
                <a:latin typeface="Lato" panose="020F0502020204030203" pitchFamily="34" charset="0"/>
                <a:ea typeface="Lato" panose="020F0502020204030203" pitchFamily="34" charset="0"/>
                <a:cs typeface="Lato" panose="020F0502020204030203" pitchFamily="34" charset="0"/>
                <a:hlinkClick r:id="rId2"/>
              </a:rPr>
              <a:t> </a:t>
            </a:r>
            <a:endParaRPr lang="en-US" sz="2000" dirty="0">
              <a:latin typeface="Lato" panose="020F0502020204030203" pitchFamily="34" charset="0"/>
              <a:ea typeface="Lato" panose="020F0502020204030203" pitchFamily="34" charset="0"/>
              <a:cs typeface="Lato" panose="020F0502020204030203" pitchFamily="34" charset="0"/>
            </a:endParaRPr>
          </a:p>
        </p:txBody>
      </p:sp>
      <p:pic>
        <p:nvPicPr>
          <p:cNvPr id="5" name="Picture 4">
            <a:extLst>
              <a:ext uri="{FF2B5EF4-FFF2-40B4-BE49-F238E27FC236}">
                <a16:creationId xmlns:a16="http://schemas.microsoft.com/office/drawing/2014/main" id="{C7F23C10-A9EE-AC46-95DA-A9F8F03E7D82}"/>
              </a:ext>
            </a:extLst>
          </p:cNvPr>
          <p:cNvPicPr>
            <a:picLocks noChangeAspect="1"/>
          </p:cNvPicPr>
          <p:nvPr/>
        </p:nvPicPr>
        <p:blipFill rotWithShape="1">
          <a:blip r:embed="rId3"/>
          <a:srcRect t="21837"/>
          <a:stretch/>
        </p:blipFill>
        <p:spPr>
          <a:xfrm>
            <a:off x="457200" y="1593398"/>
            <a:ext cx="4000500" cy="4169228"/>
          </a:xfrm>
          <a:prstGeom prst="rect">
            <a:avLst/>
          </a:prstGeom>
        </p:spPr>
      </p:pic>
    </p:spTree>
    <p:extLst>
      <p:ext uri="{BB962C8B-B14F-4D97-AF65-F5344CB8AC3E}">
        <p14:creationId xmlns:p14="http://schemas.microsoft.com/office/powerpoint/2010/main" val="35713605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00802" y="513493"/>
            <a:ext cx="4942840" cy="597599"/>
          </a:xfrm>
          <a:prstGeom prst="rect">
            <a:avLst/>
          </a:prstGeom>
        </p:spPr>
        <p:txBody>
          <a:bodyPr vert="horz" wrap="square" lIns="0" tIns="12700" rIns="0" bIns="0" rtlCol="0">
            <a:spAutoFit/>
          </a:bodyPr>
          <a:lstStyle/>
          <a:p>
            <a:pPr marL="12700">
              <a:lnSpc>
                <a:spcPct val="100000"/>
              </a:lnSpc>
              <a:spcBef>
                <a:spcPts val="100"/>
              </a:spcBef>
            </a:pPr>
            <a:r>
              <a:rPr lang="en-US" spc="-30" dirty="0"/>
              <a:t>Data + science</a:t>
            </a:r>
            <a:r>
              <a:rPr spc="-5" dirty="0"/>
              <a:t>?</a:t>
            </a:r>
            <a:r>
              <a:rPr lang="en-US" spc="-5" dirty="0"/>
              <a:t> </a:t>
            </a:r>
            <a:endParaRPr spc="-5" dirty="0"/>
          </a:p>
        </p:txBody>
      </p:sp>
      <p:sp>
        <p:nvSpPr>
          <p:cNvPr id="5" name="object 5"/>
          <p:cNvSpPr txBox="1"/>
          <p:nvPr/>
        </p:nvSpPr>
        <p:spPr>
          <a:xfrm>
            <a:off x="-284812" y="4363500"/>
            <a:ext cx="9368852" cy="2291653"/>
          </a:xfrm>
          <a:prstGeom prst="rect">
            <a:avLst/>
          </a:prstGeom>
        </p:spPr>
        <p:txBody>
          <a:bodyPr vert="horz" wrap="square" lIns="0" tIns="113030" rIns="0" bIns="0" rtlCol="0">
            <a:spAutoFit/>
          </a:bodyPr>
          <a:lstStyle/>
          <a:p>
            <a:pPr marL="12700" algn="ctr">
              <a:lnSpc>
                <a:spcPct val="100000"/>
              </a:lnSpc>
              <a:spcBef>
                <a:spcPts val="890"/>
              </a:spcBef>
              <a:tabLst>
                <a:tab pos="354965" algn="l"/>
                <a:tab pos="355600" algn="l"/>
              </a:tabLst>
            </a:pPr>
            <a:r>
              <a:rPr sz="2800" b="1" spc="-5" dirty="0">
                <a:latin typeface="Lato Heavy" panose="020F0502020204030203" pitchFamily="34" charset="0"/>
                <a:ea typeface="Lato Heavy" panose="020F0502020204030203" pitchFamily="34" charset="0"/>
                <a:cs typeface="Lato Heavy" panose="020F0502020204030203" pitchFamily="34" charset="0"/>
              </a:rPr>
              <a:t>Science</a:t>
            </a:r>
            <a:r>
              <a:rPr lang="en-US" sz="2800" b="1" spc="-5" dirty="0">
                <a:latin typeface="Lato Heavy" panose="020F0502020204030203" pitchFamily="34" charset="0"/>
                <a:ea typeface="Lato Heavy" panose="020F0502020204030203" pitchFamily="34" charset="0"/>
                <a:cs typeface="Lato Heavy" panose="020F0502020204030203" pitchFamily="34" charset="0"/>
              </a:rPr>
              <a:t>, Art </a:t>
            </a:r>
            <a:r>
              <a:rPr sz="2800" b="1" dirty="0">
                <a:latin typeface="Lato Heavy" panose="020F0502020204030203" pitchFamily="34" charset="0"/>
                <a:ea typeface="Lato Heavy" panose="020F0502020204030203" pitchFamily="34" charset="0"/>
                <a:cs typeface="Lato Heavy" panose="020F0502020204030203" pitchFamily="34" charset="0"/>
              </a:rPr>
              <a:t>&amp;</a:t>
            </a:r>
            <a:r>
              <a:rPr sz="2800" b="1" spc="-5" dirty="0">
                <a:latin typeface="Lato Heavy" panose="020F0502020204030203" pitchFamily="34" charset="0"/>
                <a:ea typeface="Lato Heavy" panose="020F0502020204030203" pitchFamily="34" charset="0"/>
                <a:cs typeface="Lato Heavy" panose="020F0502020204030203" pitchFamily="34" charset="0"/>
              </a:rPr>
              <a:t> </a:t>
            </a:r>
            <a:r>
              <a:rPr lang="en-US" sz="2800" b="1" spc="-5" dirty="0">
                <a:latin typeface="Lato Heavy" panose="020F0502020204030203" pitchFamily="34" charset="0"/>
                <a:ea typeface="Lato Heavy" panose="020F0502020204030203" pitchFamily="34" charset="0"/>
                <a:cs typeface="Lato Heavy" panose="020F0502020204030203" pitchFamily="34" charset="0"/>
              </a:rPr>
              <a:t>E</a:t>
            </a:r>
            <a:r>
              <a:rPr sz="2800" b="1" spc="-5" dirty="0">
                <a:latin typeface="Lato Heavy" panose="020F0502020204030203" pitchFamily="34" charset="0"/>
                <a:ea typeface="Lato Heavy" panose="020F0502020204030203" pitchFamily="34" charset="0"/>
                <a:cs typeface="Lato Heavy" panose="020F0502020204030203" pitchFamily="34" charset="0"/>
              </a:rPr>
              <a:t>ngineering</a:t>
            </a:r>
            <a:endParaRPr sz="2800" b="1" dirty="0">
              <a:latin typeface="Lato Heavy" panose="020F0502020204030203" pitchFamily="34" charset="0"/>
              <a:ea typeface="Lato Heavy" panose="020F0502020204030203" pitchFamily="34" charset="0"/>
              <a:cs typeface="Lato Heavy" panose="020F0502020204030203" pitchFamily="34" charset="0"/>
            </a:endParaRPr>
          </a:p>
          <a:p>
            <a:pPr marL="755650" lvl="1" indent="-285750">
              <a:lnSpc>
                <a:spcPct val="100000"/>
              </a:lnSpc>
              <a:spcBef>
                <a:spcPts val="695"/>
              </a:spcBef>
              <a:buFont typeface="Arial"/>
              <a:buChar char="–"/>
              <a:tabLst>
                <a:tab pos="755650" algn="l"/>
              </a:tabLst>
            </a:pPr>
            <a:r>
              <a:rPr lang="en-US" sz="2400" b="1" spc="-5" dirty="0">
                <a:latin typeface="Lato" panose="020F0502020204030203" pitchFamily="34" charset="0"/>
                <a:ea typeface="Lato" panose="020F0502020204030203" pitchFamily="34" charset="0"/>
                <a:cs typeface="Lato" panose="020F0502020204030203" pitchFamily="34" charset="0"/>
              </a:rPr>
              <a:t>Physical Sciences</a:t>
            </a:r>
            <a:r>
              <a:rPr lang="en-US" sz="2400" spc="-5" dirty="0">
                <a:latin typeface="Lato" panose="020F0502020204030203" pitchFamily="34" charset="0"/>
                <a:ea typeface="Lato" panose="020F0502020204030203" pitchFamily="34" charset="0"/>
                <a:cs typeface="Lato" panose="020F0502020204030203" pitchFamily="34" charset="0"/>
              </a:rPr>
              <a:t>: Physics, Chemistry, Biology, Molecular science</a:t>
            </a:r>
          </a:p>
          <a:p>
            <a:pPr marL="755650" lvl="1" indent="-285750">
              <a:spcBef>
                <a:spcPts val="695"/>
              </a:spcBef>
              <a:buFont typeface="Arial"/>
              <a:buChar char="–"/>
              <a:tabLst>
                <a:tab pos="755650" algn="l"/>
              </a:tabLst>
            </a:pPr>
            <a:r>
              <a:rPr lang="en-US" sz="2400" b="1" spc="-5" dirty="0">
                <a:latin typeface="Lato" panose="020F0502020204030203" pitchFamily="34" charset="0"/>
                <a:ea typeface="Lato" panose="020F0502020204030203" pitchFamily="34" charset="0"/>
                <a:cs typeface="Lato" panose="020F0502020204030203" pitchFamily="34" charset="0"/>
              </a:rPr>
              <a:t>Engineering</a:t>
            </a:r>
            <a:r>
              <a:rPr lang="en-US" sz="2400" spc="-5" dirty="0">
                <a:latin typeface="Lato" panose="020F0502020204030203" pitchFamily="34" charset="0"/>
                <a:ea typeface="Lato" panose="020F0502020204030203" pitchFamily="34" charset="0"/>
                <a:cs typeface="Lato" panose="020F0502020204030203" pitchFamily="34" charset="0"/>
              </a:rPr>
              <a:t>: </a:t>
            </a:r>
            <a:r>
              <a:rPr lang="en-US" sz="2400" spc="-10" dirty="0">
                <a:latin typeface="Lato" panose="020F0502020204030203" pitchFamily="34" charset="0"/>
                <a:ea typeface="Lato" panose="020F0502020204030203" pitchFamily="34" charset="0"/>
                <a:cs typeface="Lato" panose="020F0502020204030203" pitchFamily="34" charset="0"/>
              </a:rPr>
              <a:t>Environment, Materials, Civil, Electrical</a:t>
            </a:r>
            <a:endParaRPr lang="en-US" sz="24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70"/>
              </a:spcBef>
              <a:buFont typeface="Arial"/>
              <a:buChar char="–"/>
              <a:tabLst>
                <a:tab pos="755650" algn="l"/>
              </a:tabLst>
            </a:pPr>
            <a:r>
              <a:rPr lang="en-US" sz="2400" b="1" spc="-5" dirty="0">
                <a:latin typeface="Lato" panose="020F0502020204030203" pitchFamily="34" charset="0"/>
                <a:ea typeface="Lato" panose="020F0502020204030203" pitchFamily="34" charset="0"/>
                <a:cs typeface="Lato" panose="020F0502020204030203" pitchFamily="34" charset="0"/>
              </a:rPr>
              <a:t>Social Sciences</a:t>
            </a:r>
            <a:r>
              <a:rPr lang="en-US" sz="2400" spc="-5" dirty="0">
                <a:latin typeface="Lato" panose="020F0502020204030203" pitchFamily="34" charset="0"/>
                <a:ea typeface="Lato" panose="020F0502020204030203" pitchFamily="34" charset="0"/>
                <a:cs typeface="Lato" panose="020F0502020204030203" pitchFamily="34" charset="0"/>
              </a:rPr>
              <a:t>: Psychology, Economics, Sociology, Public Policy</a:t>
            </a:r>
          </a:p>
        </p:txBody>
      </p:sp>
      <p:sp>
        <p:nvSpPr>
          <p:cNvPr id="6" name="object 6"/>
          <p:cNvSpPr/>
          <p:nvPr/>
        </p:nvSpPr>
        <p:spPr>
          <a:xfrm>
            <a:off x="2218543" y="1635359"/>
            <a:ext cx="4631961" cy="2172988"/>
          </a:xfrm>
          <a:prstGeom prst="rect">
            <a:avLst/>
          </a:prstGeom>
          <a:blipFill>
            <a:blip r:embed="rId3" cstate="print"/>
            <a:stretch>
              <a:fillRect/>
            </a:stretch>
          </a:blipFill>
        </p:spPr>
        <p:txBody>
          <a:bodyPr wrap="square" lIns="0" tIns="0" rIns="0" bIns="0" rtlCol="0"/>
          <a:lstStyle/>
          <a:p>
            <a:endParaRPr/>
          </a:p>
        </p:txBody>
      </p:sp>
      <p:sp>
        <p:nvSpPr>
          <p:cNvPr id="7" name="Triangle 6">
            <a:extLst>
              <a:ext uri="{FF2B5EF4-FFF2-40B4-BE49-F238E27FC236}">
                <a16:creationId xmlns:a16="http://schemas.microsoft.com/office/drawing/2014/main" id="{1349C680-CA59-0946-B91B-0EA68133DC78}"/>
              </a:ext>
            </a:extLst>
          </p:cNvPr>
          <p:cNvSpPr/>
          <p:nvPr/>
        </p:nvSpPr>
        <p:spPr>
          <a:xfrm rot="10800000">
            <a:off x="1768837" y="3453207"/>
            <a:ext cx="5531372" cy="966567"/>
          </a:xfrm>
          <a:prstGeom prst="triangle">
            <a:avLst>
              <a:gd name="adj" fmla="val 51355"/>
            </a:avLst>
          </a:prstGeom>
          <a:gradFill flip="none" rotWithShape="1">
            <a:gsLst>
              <a:gs pos="81000">
                <a:schemeClr val="accent2">
                  <a:lumMod val="75000"/>
                  <a:tint val="66000"/>
                  <a:satMod val="160000"/>
                </a:schemeClr>
              </a:gs>
              <a:gs pos="0">
                <a:schemeClr val="bg1">
                  <a:alpha val="20000"/>
                </a:schemeClr>
              </a:gs>
            </a:gsLst>
            <a:lin ang="16200000" scaled="1"/>
            <a:tileRect/>
          </a:gra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093345" y="330370"/>
            <a:ext cx="5207633" cy="597599"/>
          </a:xfrm>
          <a:prstGeom prst="rect">
            <a:avLst/>
          </a:prstGeom>
        </p:spPr>
        <p:txBody>
          <a:bodyPr vert="horz" wrap="square" lIns="0" tIns="12700" rIns="0" bIns="0" rtlCol="0">
            <a:spAutoFit/>
          </a:bodyPr>
          <a:lstStyle/>
          <a:p>
            <a:pPr marL="12700">
              <a:lnSpc>
                <a:spcPct val="100000"/>
              </a:lnSpc>
              <a:spcBef>
                <a:spcPts val="100"/>
              </a:spcBef>
            </a:pPr>
            <a:r>
              <a:rPr spc="-5" dirty="0"/>
              <a:t>OMG, </a:t>
            </a:r>
            <a:r>
              <a:rPr dirty="0"/>
              <a:t>so </a:t>
            </a:r>
            <a:r>
              <a:rPr spc="-5" dirty="0"/>
              <a:t>much</a:t>
            </a:r>
            <a:r>
              <a:rPr spc="-40" dirty="0"/>
              <a:t> </a:t>
            </a:r>
            <a:r>
              <a:rPr spc="-20" dirty="0"/>
              <a:t>data!</a:t>
            </a:r>
          </a:p>
        </p:txBody>
      </p:sp>
      <p:sp>
        <p:nvSpPr>
          <p:cNvPr id="4" name="object 4"/>
          <p:cNvSpPr txBox="1"/>
          <p:nvPr/>
        </p:nvSpPr>
        <p:spPr>
          <a:xfrm>
            <a:off x="535940" y="1607820"/>
            <a:ext cx="7973695" cy="412934"/>
          </a:xfrm>
          <a:prstGeom prst="rect">
            <a:avLst/>
          </a:prstGeom>
        </p:spPr>
        <p:txBody>
          <a:bodyPr vert="horz" wrap="square" lIns="0" tIns="12700" rIns="0" bIns="0" rtlCol="0">
            <a:spAutoFit/>
          </a:bodyPr>
          <a:lstStyle/>
          <a:p>
            <a:pPr marL="12700" algn="ctr">
              <a:lnSpc>
                <a:spcPct val="100000"/>
              </a:lnSpc>
              <a:spcBef>
                <a:spcPts val="100"/>
              </a:spcBef>
              <a:tabLst>
                <a:tab pos="354965" algn="l"/>
                <a:tab pos="355600" algn="l"/>
              </a:tabLst>
            </a:pPr>
            <a:r>
              <a:rPr sz="2600" spc="-5" dirty="0">
                <a:latin typeface="Lato" panose="020F0502020204030203" pitchFamily="34" charset="0"/>
                <a:ea typeface="Lato" panose="020F0502020204030203" pitchFamily="34" charset="0"/>
                <a:cs typeface="Lato" panose="020F0502020204030203" pitchFamily="34" charset="0"/>
              </a:rPr>
              <a:t>All fields of science: </a:t>
            </a:r>
            <a:r>
              <a:rPr sz="2600" spc="-45" dirty="0">
                <a:latin typeface="Lato" panose="020F0502020204030203" pitchFamily="34" charset="0"/>
                <a:ea typeface="Lato" panose="020F0502020204030203" pitchFamily="34" charset="0"/>
                <a:cs typeface="Lato" panose="020F0502020204030203" pitchFamily="34" charset="0"/>
              </a:rPr>
              <a:t>“data </a:t>
            </a:r>
            <a:r>
              <a:rPr sz="2600" spc="15" dirty="0">
                <a:latin typeface="Lato" panose="020F0502020204030203" pitchFamily="34" charset="0"/>
                <a:ea typeface="Lato" panose="020F0502020204030203" pitchFamily="34" charset="0"/>
                <a:cs typeface="Lato" panose="020F0502020204030203" pitchFamily="34" charset="0"/>
              </a:rPr>
              <a:t>poor” </a:t>
            </a:r>
            <a:r>
              <a:rPr sz="2600" dirty="0">
                <a:latin typeface="Lato" panose="020F0502020204030203" pitchFamily="34" charset="0"/>
                <a:ea typeface="Lato" panose="020F0502020204030203" pitchFamily="34" charset="0"/>
                <a:cs typeface="Lato" panose="020F0502020204030203" pitchFamily="34" charset="0"/>
              </a:rPr>
              <a:t>→ </a:t>
            </a:r>
            <a:r>
              <a:rPr sz="2600" spc="-45" dirty="0">
                <a:latin typeface="Lato" panose="020F0502020204030203" pitchFamily="34" charset="0"/>
                <a:ea typeface="Lato" panose="020F0502020204030203" pitchFamily="34" charset="0"/>
                <a:cs typeface="Lato" panose="020F0502020204030203" pitchFamily="34" charset="0"/>
              </a:rPr>
              <a:t>“data</a:t>
            </a:r>
            <a:r>
              <a:rPr sz="2600" spc="85" dirty="0">
                <a:latin typeface="Lato" panose="020F0502020204030203" pitchFamily="34" charset="0"/>
                <a:ea typeface="Lato" panose="020F0502020204030203" pitchFamily="34" charset="0"/>
                <a:cs typeface="Lato" panose="020F0502020204030203" pitchFamily="34" charset="0"/>
              </a:rPr>
              <a:t> </a:t>
            </a:r>
            <a:r>
              <a:rPr sz="2600" spc="-5" dirty="0">
                <a:latin typeface="Lato" panose="020F0502020204030203" pitchFamily="34" charset="0"/>
                <a:ea typeface="Lato" panose="020F0502020204030203" pitchFamily="34" charset="0"/>
                <a:cs typeface="Lato" panose="020F0502020204030203" pitchFamily="34" charset="0"/>
              </a:rPr>
              <a:t>rich”</a:t>
            </a:r>
            <a:endParaRPr sz="26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txBox="1"/>
          <p:nvPr/>
        </p:nvSpPr>
        <p:spPr>
          <a:xfrm>
            <a:off x="643981" y="4226194"/>
            <a:ext cx="1734640" cy="289823"/>
          </a:xfrm>
          <a:prstGeom prst="rect">
            <a:avLst/>
          </a:prstGeom>
        </p:spPr>
        <p:txBody>
          <a:bodyPr vert="horz" wrap="square" lIns="0" tIns="12700" rIns="0" bIns="0" rtlCol="0">
            <a:spAutoFit/>
          </a:bodyPr>
          <a:lstStyle/>
          <a:p>
            <a:pPr marL="12700">
              <a:lnSpc>
                <a:spcPct val="100000"/>
              </a:lnSpc>
              <a:spcBef>
                <a:spcPts val="100"/>
              </a:spcBef>
            </a:pPr>
            <a:r>
              <a:rPr sz="1800" spc="-15" dirty="0">
                <a:latin typeface="Lato" panose="020F0502020204030203" pitchFamily="34" charset="0"/>
                <a:ea typeface="Lato" panose="020F0502020204030203" pitchFamily="34" charset="0"/>
                <a:cs typeface="Lato" panose="020F0502020204030203" pitchFamily="34" charset="0"/>
              </a:rPr>
              <a:t>Astronomy:</a:t>
            </a:r>
            <a:r>
              <a:rPr sz="1800" spc="-35" dirty="0">
                <a:latin typeface="Lato" panose="020F0502020204030203" pitchFamily="34" charset="0"/>
                <a:ea typeface="Lato" panose="020F0502020204030203" pitchFamily="34" charset="0"/>
                <a:cs typeface="Lato" panose="020F0502020204030203" pitchFamily="34" charset="0"/>
              </a:rPr>
              <a:t> </a:t>
            </a:r>
            <a:r>
              <a:rPr sz="1800" spc="-5" dirty="0">
                <a:latin typeface="Lato" panose="020F0502020204030203" pitchFamily="34" charset="0"/>
                <a:ea typeface="Lato" panose="020F0502020204030203" pitchFamily="34" charset="0"/>
                <a:cs typeface="Lato" panose="020F0502020204030203" pitchFamily="34" charset="0"/>
              </a:rPr>
              <a:t>LSST</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6" name="object 6"/>
          <p:cNvSpPr/>
          <p:nvPr/>
        </p:nvSpPr>
        <p:spPr>
          <a:xfrm>
            <a:off x="3067490" y="2517044"/>
            <a:ext cx="2682604" cy="170688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11065" y="4587201"/>
            <a:ext cx="2128267" cy="1706880"/>
          </a:xfrm>
          <a:prstGeom prst="rect">
            <a:avLst/>
          </a:prstGeom>
          <a:blipFill>
            <a:blip r:embed="rId4" cstate="print"/>
            <a:stretch>
              <a:fillRect/>
            </a:stretch>
          </a:blipFill>
        </p:spPr>
        <p:txBody>
          <a:bodyPr wrap="square" lIns="0" tIns="0" rIns="0" bIns="0" rtlCol="0"/>
          <a:lstStyle/>
          <a:p>
            <a:endParaRPr/>
          </a:p>
        </p:txBody>
      </p:sp>
      <p:sp>
        <p:nvSpPr>
          <p:cNvPr id="12" name="object 12"/>
          <p:cNvSpPr txBox="1"/>
          <p:nvPr/>
        </p:nvSpPr>
        <p:spPr>
          <a:xfrm>
            <a:off x="3832053" y="4204981"/>
            <a:ext cx="1572541" cy="289823"/>
          </a:xfrm>
          <a:prstGeom prst="rect">
            <a:avLst/>
          </a:prstGeom>
        </p:spPr>
        <p:txBody>
          <a:bodyPr vert="horz" wrap="square" lIns="0" tIns="12700" rIns="0" bIns="0" rtlCol="0">
            <a:spAutoFit/>
          </a:bodyPr>
          <a:lstStyle/>
          <a:p>
            <a:pPr marL="12700">
              <a:lnSpc>
                <a:spcPct val="100000"/>
              </a:lnSpc>
              <a:spcBef>
                <a:spcPts val="100"/>
              </a:spcBef>
            </a:pPr>
            <a:r>
              <a:rPr sz="1800" spc="-10" dirty="0">
                <a:latin typeface="Lato" panose="020F0502020204030203" pitchFamily="34" charset="0"/>
                <a:ea typeface="Lato" panose="020F0502020204030203" pitchFamily="34" charset="0"/>
                <a:cs typeface="Lato" panose="020F0502020204030203" pitchFamily="34" charset="0"/>
              </a:rPr>
              <a:t>Physics:</a:t>
            </a:r>
            <a:r>
              <a:rPr sz="1800" spc="-60" dirty="0">
                <a:latin typeface="Lato" panose="020F0502020204030203" pitchFamily="34" charset="0"/>
                <a:ea typeface="Lato" panose="020F0502020204030203" pitchFamily="34" charset="0"/>
                <a:cs typeface="Lato" panose="020F0502020204030203" pitchFamily="34" charset="0"/>
              </a:rPr>
              <a:t> </a:t>
            </a:r>
            <a:r>
              <a:rPr sz="1800" dirty="0">
                <a:latin typeface="Lato" panose="020F0502020204030203" pitchFamily="34" charset="0"/>
                <a:ea typeface="Lato" panose="020F0502020204030203" pitchFamily="34" charset="0"/>
                <a:cs typeface="Lato" panose="020F0502020204030203" pitchFamily="34" charset="0"/>
              </a:rPr>
              <a:t>LHC</a:t>
            </a:r>
          </a:p>
        </p:txBody>
      </p:sp>
      <p:sp>
        <p:nvSpPr>
          <p:cNvPr id="15" name="object 15"/>
          <p:cNvSpPr txBox="1"/>
          <p:nvPr/>
        </p:nvSpPr>
        <p:spPr>
          <a:xfrm>
            <a:off x="452484" y="6428020"/>
            <a:ext cx="2140474" cy="289823"/>
          </a:xfrm>
          <a:prstGeom prst="rect">
            <a:avLst/>
          </a:prstGeom>
        </p:spPr>
        <p:txBody>
          <a:bodyPr vert="horz" wrap="square" lIns="0" tIns="12700" rIns="0" bIns="0" rtlCol="0">
            <a:spAutoFit/>
          </a:bodyPr>
          <a:lstStyle/>
          <a:p>
            <a:pPr marL="12700">
              <a:lnSpc>
                <a:spcPct val="100000"/>
              </a:lnSpc>
              <a:spcBef>
                <a:spcPts val="100"/>
              </a:spcBef>
            </a:pPr>
            <a:r>
              <a:rPr sz="1800" spc="-5" dirty="0">
                <a:latin typeface="Lato" panose="020F0502020204030203" pitchFamily="34" charset="0"/>
                <a:ea typeface="Lato" panose="020F0502020204030203" pitchFamily="34" charset="0"/>
                <a:cs typeface="Lato" panose="020F0502020204030203" pitchFamily="34" charset="0"/>
              </a:rPr>
              <a:t>Biology:</a:t>
            </a:r>
            <a:r>
              <a:rPr sz="1800" spc="-10" dirty="0">
                <a:latin typeface="Lato" panose="020F0502020204030203" pitchFamily="34" charset="0"/>
                <a:ea typeface="Lato" panose="020F0502020204030203" pitchFamily="34" charset="0"/>
                <a:cs typeface="Lato" panose="020F0502020204030203" pitchFamily="34" charset="0"/>
              </a:rPr>
              <a:t> </a:t>
            </a:r>
            <a:r>
              <a:rPr sz="1800" spc="-5" dirty="0">
                <a:latin typeface="Lato" panose="020F0502020204030203" pitchFamily="34" charset="0"/>
                <a:ea typeface="Lato" panose="020F0502020204030203" pitchFamily="34" charset="0"/>
                <a:cs typeface="Lato" panose="020F0502020204030203" pitchFamily="34" charset="0"/>
              </a:rPr>
              <a:t>Sequencing</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17" name="object 17"/>
          <p:cNvSpPr txBox="1"/>
          <p:nvPr/>
        </p:nvSpPr>
        <p:spPr>
          <a:xfrm>
            <a:off x="3160404" y="6316610"/>
            <a:ext cx="2589690" cy="289823"/>
          </a:xfrm>
          <a:prstGeom prst="rect">
            <a:avLst/>
          </a:prstGeom>
        </p:spPr>
        <p:txBody>
          <a:bodyPr vert="horz" wrap="square" lIns="0" tIns="12700" rIns="0" bIns="0" rtlCol="0">
            <a:spAutoFit/>
          </a:bodyPr>
          <a:lstStyle/>
          <a:p>
            <a:pPr marL="12700" algn="ctr">
              <a:lnSpc>
                <a:spcPct val="100000"/>
              </a:lnSpc>
              <a:spcBef>
                <a:spcPts val="100"/>
              </a:spcBef>
            </a:pPr>
            <a:r>
              <a:rPr sz="1800" spc="-5" dirty="0">
                <a:latin typeface="Lato" panose="020F0502020204030203" pitchFamily="34" charset="0"/>
                <a:ea typeface="Lato" panose="020F0502020204030203" pitchFamily="34" charset="0"/>
                <a:cs typeface="Lato" panose="020F0502020204030203" pitchFamily="34" charset="0"/>
              </a:rPr>
              <a:t>Neuroscience: </a:t>
            </a:r>
            <a:r>
              <a:rPr sz="1800" spc="-10" dirty="0">
                <a:latin typeface="Lato" panose="020F0502020204030203" pitchFamily="34" charset="0"/>
                <a:ea typeface="Lato" panose="020F0502020204030203" pitchFamily="34" charset="0"/>
                <a:cs typeface="Lato" panose="020F0502020204030203" pitchFamily="34" charset="0"/>
              </a:rPr>
              <a:t>EEG,</a:t>
            </a:r>
            <a:r>
              <a:rPr sz="1800" spc="-35" dirty="0">
                <a:latin typeface="Lato" panose="020F0502020204030203" pitchFamily="34" charset="0"/>
                <a:ea typeface="Lato" panose="020F0502020204030203" pitchFamily="34" charset="0"/>
                <a:cs typeface="Lato" panose="020F0502020204030203" pitchFamily="34" charset="0"/>
              </a:rPr>
              <a:t> </a:t>
            </a:r>
            <a:r>
              <a:rPr sz="1800" spc="-5" dirty="0">
                <a:latin typeface="Lato" panose="020F0502020204030203" pitchFamily="34" charset="0"/>
                <a:ea typeface="Lato" panose="020F0502020204030203" pitchFamily="34" charset="0"/>
                <a:cs typeface="Lato" panose="020F0502020204030203" pitchFamily="34" charset="0"/>
              </a:rPr>
              <a:t>fMRI</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18" name="object 18"/>
          <p:cNvSpPr/>
          <p:nvPr/>
        </p:nvSpPr>
        <p:spPr>
          <a:xfrm>
            <a:off x="3325923" y="4994905"/>
            <a:ext cx="2165737" cy="1153458"/>
          </a:xfrm>
          <a:prstGeom prst="rect">
            <a:avLst/>
          </a:prstGeom>
          <a:blipFill>
            <a:blip r:embed="rId5" cstate="print"/>
            <a:stretch>
              <a:fillRect/>
            </a:stretch>
          </a:blipFill>
        </p:spPr>
        <p:txBody>
          <a:bodyPr wrap="square" lIns="0" tIns="0" rIns="0" bIns="0" rtlCol="0"/>
          <a:lstStyle/>
          <a:p>
            <a:endParaRPr/>
          </a:p>
        </p:txBody>
      </p:sp>
      <p:sp>
        <p:nvSpPr>
          <p:cNvPr id="19" name="object 19"/>
          <p:cNvSpPr/>
          <p:nvPr/>
        </p:nvSpPr>
        <p:spPr>
          <a:xfrm>
            <a:off x="468382" y="2188722"/>
            <a:ext cx="2258589" cy="2052688"/>
          </a:xfrm>
          <a:prstGeom prst="rect">
            <a:avLst/>
          </a:prstGeom>
          <a:blipFill>
            <a:blip r:embed="rId6" cstate="print"/>
            <a:stretch>
              <a:fillRect/>
            </a:stretch>
          </a:blipFill>
        </p:spPr>
        <p:txBody>
          <a:bodyPr wrap="square" lIns="0" tIns="0" rIns="0" bIns="0" rtlCol="0"/>
          <a:lstStyle/>
          <a:p>
            <a:endParaRPr/>
          </a:p>
        </p:txBody>
      </p:sp>
      <p:sp>
        <p:nvSpPr>
          <p:cNvPr id="14" name="object 10">
            <a:extLst>
              <a:ext uri="{FF2B5EF4-FFF2-40B4-BE49-F238E27FC236}">
                <a16:creationId xmlns:a16="http://schemas.microsoft.com/office/drawing/2014/main" id="{85FFFCAF-97FC-4E99-BAFA-1FD6CBD7EF36}"/>
              </a:ext>
            </a:extLst>
          </p:cNvPr>
          <p:cNvSpPr/>
          <p:nvPr/>
        </p:nvSpPr>
        <p:spPr>
          <a:xfrm>
            <a:off x="6416314" y="2534530"/>
            <a:ext cx="2083705" cy="1706880"/>
          </a:xfrm>
          <a:prstGeom prst="rect">
            <a:avLst/>
          </a:prstGeom>
          <a:blipFill>
            <a:blip r:embed="rId7" cstate="print"/>
            <a:stretch>
              <a:fillRect/>
            </a:stretch>
          </a:blipFill>
        </p:spPr>
        <p:txBody>
          <a:bodyPr wrap="square" lIns="0" tIns="0" rIns="0" bIns="0" rtlCol="0"/>
          <a:lstStyle/>
          <a:p>
            <a:endParaRPr/>
          </a:p>
        </p:txBody>
      </p:sp>
      <p:sp>
        <p:nvSpPr>
          <p:cNvPr id="16" name="object 14">
            <a:extLst>
              <a:ext uri="{FF2B5EF4-FFF2-40B4-BE49-F238E27FC236}">
                <a16:creationId xmlns:a16="http://schemas.microsoft.com/office/drawing/2014/main" id="{29C0DCC1-F151-4535-BB53-2603D03D3294}"/>
              </a:ext>
            </a:extLst>
          </p:cNvPr>
          <p:cNvSpPr txBox="1"/>
          <p:nvPr/>
        </p:nvSpPr>
        <p:spPr>
          <a:xfrm>
            <a:off x="6204833" y="4246828"/>
            <a:ext cx="2714315" cy="289823"/>
          </a:xfrm>
          <a:prstGeom prst="rect">
            <a:avLst/>
          </a:prstGeom>
        </p:spPr>
        <p:txBody>
          <a:bodyPr vert="horz" wrap="square" lIns="0" tIns="12700" rIns="0" bIns="0" rtlCol="0">
            <a:spAutoFit/>
          </a:bodyPr>
          <a:lstStyle/>
          <a:p>
            <a:pPr marL="12700">
              <a:lnSpc>
                <a:spcPct val="100000"/>
              </a:lnSpc>
              <a:spcBef>
                <a:spcPts val="100"/>
              </a:spcBef>
            </a:pPr>
            <a:r>
              <a:rPr sz="1800" spc="-5" dirty="0">
                <a:latin typeface="Lato" panose="020F0502020204030203" pitchFamily="34" charset="0"/>
                <a:ea typeface="Lato" panose="020F0502020204030203" pitchFamily="34" charset="0"/>
                <a:cs typeface="Lato" panose="020F0502020204030203" pitchFamily="34" charset="0"/>
              </a:rPr>
              <a:t>Sociology: Social </a:t>
            </a:r>
            <a:r>
              <a:rPr sz="1800" spc="-10" dirty="0">
                <a:latin typeface="Lato" panose="020F0502020204030203" pitchFamily="34" charset="0"/>
                <a:ea typeface="Lato" panose="020F0502020204030203" pitchFamily="34" charset="0"/>
                <a:cs typeface="Lato" panose="020F0502020204030203" pitchFamily="34" charset="0"/>
              </a:rPr>
              <a:t>networks</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20" name="object 11">
            <a:extLst>
              <a:ext uri="{FF2B5EF4-FFF2-40B4-BE49-F238E27FC236}">
                <a16:creationId xmlns:a16="http://schemas.microsoft.com/office/drawing/2014/main" id="{EE9CCA8D-C554-45A6-BA47-9E129A8E6204}"/>
              </a:ext>
            </a:extLst>
          </p:cNvPr>
          <p:cNvSpPr/>
          <p:nvPr/>
        </p:nvSpPr>
        <p:spPr>
          <a:xfrm>
            <a:off x="6416314" y="4865149"/>
            <a:ext cx="1851851" cy="1412971"/>
          </a:xfrm>
          <a:prstGeom prst="rect">
            <a:avLst/>
          </a:prstGeom>
          <a:blipFill>
            <a:blip r:embed="rId8" cstate="print"/>
            <a:stretch>
              <a:fillRect/>
            </a:stretch>
          </a:blipFill>
        </p:spPr>
        <p:txBody>
          <a:bodyPr wrap="square" lIns="0" tIns="0" rIns="0" bIns="0" rtlCol="0"/>
          <a:lstStyle/>
          <a:p>
            <a:endParaRPr/>
          </a:p>
        </p:txBody>
      </p:sp>
      <p:sp>
        <p:nvSpPr>
          <p:cNvPr id="21" name="object 16">
            <a:extLst>
              <a:ext uri="{FF2B5EF4-FFF2-40B4-BE49-F238E27FC236}">
                <a16:creationId xmlns:a16="http://schemas.microsoft.com/office/drawing/2014/main" id="{3667C60C-3B60-4A28-9498-7303C31815BC}"/>
              </a:ext>
            </a:extLst>
          </p:cNvPr>
          <p:cNvSpPr txBox="1"/>
          <p:nvPr/>
        </p:nvSpPr>
        <p:spPr>
          <a:xfrm>
            <a:off x="6506073" y="6331026"/>
            <a:ext cx="1717122" cy="502061"/>
          </a:xfrm>
          <a:prstGeom prst="rect">
            <a:avLst/>
          </a:prstGeom>
        </p:spPr>
        <p:txBody>
          <a:bodyPr vert="horz" wrap="square" lIns="0" tIns="65405" rIns="0" bIns="0" rtlCol="0">
            <a:spAutoFit/>
          </a:bodyPr>
          <a:lstStyle/>
          <a:p>
            <a:pPr marL="311785" marR="5080" indent="-299720">
              <a:lnSpc>
                <a:spcPts val="1730"/>
              </a:lnSpc>
              <a:spcBef>
                <a:spcPts val="515"/>
              </a:spcBef>
            </a:pPr>
            <a:r>
              <a:rPr sz="1800" spc="-10" dirty="0">
                <a:latin typeface="Lato" panose="020F0502020204030203" pitchFamily="34" charset="0"/>
                <a:ea typeface="Lato" panose="020F0502020204030203" pitchFamily="34" charset="0"/>
                <a:cs typeface="Lato" panose="020F0502020204030203" pitchFamily="34" charset="0"/>
              </a:rPr>
              <a:t>Economics: </a:t>
            </a:r>
            <a:r>
              <a:rPr sz="1800" spc="-5" dirty="0">
                <a:latin typeface="Lato" panose="020F0502020204030203" pitchFamily="34" charset="0"/>
                <a:ea typeface="Lato" panose="020F0502020204030203" pitchFamily="34" charset="0"/>
                <a:cs typeface="Lato" panose="020F0502020204030203" pitchFamily="34" charset="0"/>
              </a:rPr>
              <a:t>POS  terminals</a:t>
            </a:r>
            <a:endParaRPr sz="180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6F676-7F71-9443-AF5D-307F9C1F520F}"/>
              </a:ext>
            </a:extLst>
          </p:cNvPr>
          <p:cNvSpPr>
            <a:spLocks noGrp="1"/>
          </p:cNvSpPr>
          <p:nvPr>
            <p:ph type="title"/>
          </p:nvPr>
        </p:nvSpPr>
        <p:spPr/>
        <p:txBody>
          <a:bodyPr/>
          <a:lstStyle/>
          <a:p>
            <a:r>
              <a:rPr lang="en-US" dirty="0"/>
              <a:t>Computers then and now</a:t>
            </a:r>
          </a:p>
        </p:txBody>
      </p:sp>
      <p:pic>
        <p:nvPicPr>
          <p:cNvPr id="1028" name="Picture 4">
            <a:extLst>
              <a:ext uri="{FF2B5EF4-FFF2-40B4-BE49-F238E27FC236}">
                <a16:creationId xmlns:a16="http://schemas.microsoft.com/office/drawing/2014/main" id="{00AE5072-F4FE-7146-8B88-CF5E6F7FDB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0" y="1810350"/>
            <a:ext cx="2794000"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7E5F12E-2861-D648-99DB-8EA7CB575AED}"/>
              </a:ext>
            </a:extLst>
          </p:cNvPr>
          <p:cNvSpPr/>
          <p:nvPr/>
        </p:nvSpPr>
        <p:spPr>
          <a:xfrm>
            <a:off x="249003" y="3999879"/>
            <a:ext cx="4572000" cy="2862322"/>
          </a:xfrm>
          <a:prstGeom prst="rect">
            <a:avLst/>
          </a:prstGeom>
        </p:spPr>
        <p:txBody>
          <a:bodyPr>
            <a:spAutoFit/>
          </a:bodyPr>
          <a:lstStyle/>
          <a:p>
            <a:r>
              <a:rPr lang="en-US" b="1" dirty="0">
                <a:solidFill>
                  <a:schemeClr val="accent2"/>
                </a:solidFill>
                <a:latin typeface="Lato Black" panose="020F0502020204030203" pitchFamily="34" charset="0"/>
                <a:ea typeface="Lato Black" panose="020F0502020204030203" pitchFamily="34" charset="0"/>
                <a:cs typeface="Lato Black" panose="020F0502020204030203" pitchFamily="34" charset="0"/>
              </a:rPr>
              <a:t>ENIAC</a:t>
            </a:r>
            <a:r>
              <a:rPr lang="en-US" dirty="0">
                <a:latin typeface="Lato" panose="020F0502020204030203" pitchFamily="34" charset="0"/>
                <a:ea typeface="Lato" panose="020F0502020204030203" pitchFamily="34" charset="0"/>
                <a:cs typeface="Lato" panose="020F0502020204030203" pitchFamily="34" charset="0"/>
              </a:rPr>
              <a:t> - Electronic Numerical Integrator and Computer</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High-speed memory - 20 words (equivalent to about </a:t>
            </a:r>
            <a:r>
              <a:rPr lang="en-US" b="1" dirty="0">
                <a:latin typeface="Lato" panose="020F0502020204030203" pitchFamily="34" charset="0"/>
                <a:ea typeface="Lato" panose="020F0502020204030203" pitchFamily="34" charset="0"/>
                <a:cs typeface="Lato" panose="020F0502020204030203" pitchFamily="34" charset="0"/>
              </a:rPr>
              <a:t>80 bytes</a:t>
            </a:r>
            <a:r>
              <a:rPr lang="en-US" dirty="0">
                <a:latin typeface="Lato" panose="020F0502020204030203" pitchFamily="34" charset="0"/>
                <a:ea typeface="Lato" panose="020F0502020204030203" pitchFamily="34" charset="0"/>
                <a:cs typeface="Lato" panose="020F0502020204030203" pitchFamily="34" charset="0"/>
              </a:rPr>
              <a:t>) </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simple calculations involving 20 numbers of ten decimal digits </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add and </a:t>
            </a:r>
            <a:r>
              <a:rPr lang="en-US" dirty="0" err="1">
                <a:latin typeface="Lato" panose="020F0502020204030203" pitchFamily="34" charset="0"/>
                <a:ea typeface="Lato" panose="020F0502020204030203" pitchFamily="34" charset="0"/>
                <a:cs typeface="Lato" panose="020F0502020204030203" pitchFamily="34" charset="0"/>
              </a:rPr>
              <a:t>substract</a:t>
            </a:r>
            <a:r>
              <a:rPr lang="en-US" dirty="0">
                <a:latin typeface="Lato" panose="020F0502020204030203" pitchFamily="34" charset="0"/>
                <a:ea typeface="Lato" panose="020F0502020204030203" pitchFamily="34" charset="0"/>
                <a:cs typeface="Lato" panose="020F0502020204030203" pitchFamily="34" charset="0"/>
              </a:rPr>
              <a:t> </a:t>
            </a:r>
            <a:r>
              <a:rPr lang="en-US" b="1" dirty="0">
                <a:latin typeface="Lato" panose="020F0502020204030203" pitchFamily="34" charset="0"/>
                <a:ea typeface="Lato" panose="020F0502020204030203" pitchFamily="34" charset="0"/>
                <a:cs typeface="Lato" panose="020F0502020204030203" pitchFamily="34" charset="0"/>
              </a:rPr>
              <a:t>5000 times per second</a:t>
            </a:r>
          </a:p>
          <a:p>
            <a:pPr marL="285750" indent="-285750">
              <a:buFont typeface="Arial" panose="020B0604020202020204" pitchFamily="34" charset="0"/>
              <a:buChar char="•"/>
            </a:pPr>
            <a:endParaRPr lang="en-US" dirty="0">
              <a:latin typeface="Lato" panose="020F0502020204030203" pitchFamily="34" charset="0"/>
              <a:ea typeface="Lato" panose="020F0502020204030203" pitchFamily="34" charset="0"/>
              <a:cs typeface="Lato" panose="020F0502020204030203" pitchFamily="34" charset="0"/>
            </a:endParaRPr>
          </a:p>
          <a:p>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5" name="Rectangle 4">
            <a:extLst>
              <a:ext uri="{FF2B5EF4-FFF2-40B4-BE49-F238E27FC236}">
                <a16:creationId xmlns:a16="http://schemas.microsoft.com/office/drawing/2014/main" id="{2C392E09-EF97-3445-A930-D9DDDA7A5F2F}"/>
              </a:ext>
            </a:extLst>
          </p:cNvPr>
          <p:cNvSpPr/>
          <p:nvPr/>
        </p:nvSpPr>
        <p:spPr>
          <a:xfrm>
            <a:off x="5407439" y="6260196"/>
            <a:ext cx="3780202" cy="369332"/>
          </a:xfrm>
          <a:prstGeom prst="rect">
            <a:avLst/>
          </a:prstGeom>
        </p:spPr>
        <p:txBody>
          <a:bodyPr wrap="none">
            <a:spAutoFit/>
          </a:bodyPr>
          <a:lstStyle/>
          <a:p>
            <a:r>
              <a:rPr lang="en-US" dirty="0">
                <a:latin typeface="Lato" panose="020F0502020204030203" pitchFamily="34" charset="0"/>
                <a:ea typeface="Lato" panose="020F0502020204030203" pitchFamily="34" charset="0"/>
                <a:cs typeface="Lato" panose="020F0502020204030203" pitchFamily="34" charset="0"/>
                <a:hlinkClick r:id="rId4"/>
              </a:rPr>
              <a:t>https://</a:t>
            </a:r>
            <a:r>
              <a:rPr lang="en-US" dirty="0" err="1">
                <a:latin typeface="Lato" panose="020F0502020204030203" pitchFamily="34" charset="0"/>
                <a:ea typeface="Lato" panose="020F0502020204030203" pitchFamily="34" charset="0"/>
                <a:cs typeface="Lato" panose="020F0502020204030203" pitchFamily="34" charset="0"/>
                <a:hlinkClick r:id="rId4"/>
              </a:rPr>
              <a:t>www.olcf.ornl.gov</a:t>
            </a:r>
            <a:r>
              <a:rPr lang="en-US" dirty="0">
                <a:latin typeface="Lato" panose="020F0502020204030203" pitchFamily="34" charset="0"/>
                <a:ea typeface="Lato" panose="020F0502020204030203" pitchFamily="34" charset="0"/>
                <a:cs typeface="Lato" panose="020F0502020204030203" pitchFamily="34" charset="0"/>
                <a:hlinkClick r:id="rId4"/>
              </a:rPr>
              <a:t>/summit/</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8" name="Rectangle 7">
            <a:extLst>
              <a:ext uri="{FF2B5EF4-FFF2-40B4-BE49-F238E27FC236}">
                <a16:creationId xmlns:a16="http://schemas.microsoft.com/office/drawing/2014/main" id="{70350979-6BAC-CF4A-85B2-1D9F36D48F10}"/>
              </a:ext>
            </a:extLst>
          </p:cNvPr>
          <p:cNvSpPr/>
          <p:nvPr/>
        </p:nvSpPr>
        <p:spPr>
          <a:xfrm>
            <a:off x="0" y="6260196"/>
            <a:ext cx="4572000" cy="646331"/>
          </a:xfrm>
          <a:prstGeom prst="rect">
            <a:avLst/>
          </a:prstGeom>
        </p:spPr>
        <p:txBody>
          <a:bodyPr>
            <a:spAutoFit/>
          </a:bodyPr>
          <a:lstStyle/>
          <a:p>
            <a:r>
              <a:rPr lang="en-US" dirty="0">
                <a:latin typeface="Lato" panose="020F0502020204030203" pitchFamily="34" charset="0"/>
                <a:ea typeface="Lato" panose="020F0502020204030203" pitchFamily="34" charset="0"/>
                <a:cs typeface="Lato" panose="020F0502020204030203" pitchFamily="34" charset="0"/>
                <a:hlinkClick r:id="rId5"/>
              </a:rPr>
              <a:t>https://</a:t>
            </a:r>
            <a:r>
              <a:rPr lang="en-US" dirty="0" err="1">
                <a:latin typeface="Lato" panose="020F0502020204030203" pitchFamily="34" charset="0"/>
                <a:ea typeface="Lato" panose="020F0502020204030203" pitchFamily="34" charset="0"/>
                <a:cs typeface="Lato" panose="020F0502020204030203" pitchFamily="34" charset="0"/>
                <a:hlinkClick r:id="rId5"/>
              </a:rPr>
              <a:t>en.wikipedia.org</a:t>
            </a:r>
            <a:r>
              <a:rPr lang="en-US" dirty="0">
                <a:latin typeface="Lato" panose="020F0502020204030203" pitchFamily="34" charset="0"/>
                <a:ea typeface="Lato" panose="020F0502020204030203" pitchFamily="34" charset="0"/>
                <a:cs typeface="Lato" panose="020F0502020204030203" pitchFamily="34" charset="0"/>
                <a:hlinkClick r:id="rId5"/>
              </a:rPr>
              <a:t>/wiki/</a:t>
            </a:r>
            <a:r>
              <a:rPr lang="en-US" dirty="0" err="1">
                <a:latin typeface="Lato" panose="020F0502020204030203" pitchFamily="34" charset="0"/>
                <a:ea typeface="Lato" panose="020F0502020204030203" pitchFamily="34" charset="0"/>
                <a:cs typeface="Lato" panose="020F0502020204030203" pitchFamily="34" charset="0"/>
                <a:hlinkClick r:id="rId5"/>
              </a:rPr>
              <a:t>Computer#First_computing_device</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E244AFBF-C1D7-AE49-BF05-A635049803E8}"/>
              </a:ext>
            </a:extLst>
          </p:cNvPr>
          <p:cNvSpPr txBox="1"/>
          <p:nvPr/>
        </p:nvSpPr>
        <p:spPr>
          <a:xfrm>
            <a:off x="1837800" y="1394851"/>
            <a:ext cx="896399" cy="830997"/>
          </a:xfrm>
          <a:prstGeom prst="rect">
            <a:avLst/>
          </a:prstGeom>
          <a:noFill/>
        </p:spPr>
        <p:txBody>
          <a:bodyPr wrap="none" rtlCol="0">
            <a:spAutoFit/>
          </a:bodyPr>
          <a:lstStyle/>
          <a:p>
            <a:r>
              <a:rPr lang="en-US" sz="2400" b="1" dirty="0">
                <a:solidFill>
                  <a:schemeClr val="accent2"/>
                </a:solidFill>
                <a:latin typeface="Lato" panose="020F0502020204030203" pitchFamily="34" charset="0"/>
                <a:ea typeface="Lato" panose="020F0502020204030203" pitchFamily="34" charset="0"/>
                <a:cs typeface="Lato" panose="020F0502020204030203" pitchFamily="34" charset="0"/>
              </a:rPr>
              <a:t>1943</a:t>
            </a:r>
          </a:p>
          <a:p>
            <a:endParaRPr lang="en-US" sz="2400" b="1" dirty="0">
              <a:solidFill>
                <a:schemeClr val="accent2"/>
              </a:solidFill>
              <a:latin typeface="Lato" panose="020F0502020204030203" pitchFamily="34" charset="0"/>
              <a:ea typeface="Lato" panose="020F0502020204030203" pitchFamily="34" charset="0"/>
              <a:cs typeface="Lato" panose="020F0502020204030203" pitchFamily="34" charset="0"/>
            </a:endParaRPr>
          </a:p>
        </p:txBody>
      </p:sp>
      <p:sp>
        <p:nvSpPr>
          <p:cNvPr id="12" name="Rectangle 11">
            <a:extLst>
              <a:ext uri="{FF2B5EF4-FFF2-40B4-BE49-F238E27FC236}">
                <a16:creationId xmlns:a16="http://schemas.microsoft.com/office/drawing/2014/main" id="{B1290368-122F-3F4B-908F-61ABA7BF2F40}"/>
              </a:ext>
            </a:extLst>
          </p:cNvPr>
          <p:cNvSpPr/>
          <p:nvPr/>
        </p:nvSpPr>
        <p:spPr>
          <a:xfrm>
            <a:off x="5407439" y="4127662"/>
            <a:ext cx="3487558" cy="2031325"/>
          </a:xfrm>
          <a:prstGeom prst="rect">
            <a:avLst/>
          </a:prstGeom>
        </p:spPr>
        <p:txBody>
          <a:bodyPr wrap="square">
            <a:spAutoFit/>
          </a:bodyPr>
          <a:lstStyle/>
          <a:p>
            <a:r>
              <a:rPr lang="en-US" b="1" dirty="0">
                <a:solidFill>
                  <a:schemeClr val="tx2">
                    <a:lumMod val="75000"/>
                  </a:schemeClr>
                </a:solidFill>
                <a:latin typeface="Lato Black" panose="020F0502020204030203" pitchFamily="34" charset="0"/>
                <a:ea typeface="Lato Black" panose="020F0502020204030203" pitchFamily="34" charset="0"/>
                <a:cs typeface="Lato Black" panose="020F0502020204030203" pitchFamily="34" charset="0"/>
              </a:rPr>
              <a:t>SUMMIT</a:t>
            </a:r>
            <a:r>
              <a:rPr lang="en-US" b="1" dirty="0">
                <a:latin typeface="Lato Black" panose="020F0502020204030203" pitchFamily="34" charset="0"/>
                <a:ea typeface="Lato Black" panose="020F0502020204030203" pitchFamily="34" charset="0"/>
                <a:cs typeface="Lato Black" panose="020F0502020204030203" pitchFamily="34" charset="0"/>
              </a:rPr>
              <a:t> </a:t>
            </a:r>
            <a:r>
              <a:rPr lang="en-US" b="1" dirty="0">
                <a:latin typeface="Lato" panose="020F0502020204030203" pitchFamily="34" charset="0"/>
                <a:ea typeface="Lato" panose="020F0502020204030203" pitchFamily="34" charset="0"/>
                <a:cs typeface="Lato" panose="020F0502020204030203" pitchFamily="34" charset="0"/>
              </a:rPr>
              <a:t>- </a:t>
            </a:r>
            <a:r>
              <a:rPr lang="en-US" dirty="0">
                <a:latin typeface="Lato" panose="020F0502020204030203" pitchFamily="34" charset="0"/>
                <a:ea typeface="Lato" panose="020F0502020204030203" pitchFamily="34" charset="0"/>
                <a:cs typeface="Lato" panose="020F0502020204030203" pitchFamily="34" charset="0"/>
              </a:rPr>
              <a:t>2</a:t>
            </a:r>
            <a:r>
              <a:rPr lang="en-US" baseline="30000" dirty="0">
                <a:latin typeface="Lato" panose="020F0502020204030203" pitchFamily="34" charset="0"/>
                <a:ea typeface="Lato" panose="020F0502020204030203" pitchFamily="34" charset="0"/>
                <a:cs typeface="Lato" panose="020F0502020204030203" pitchFamily="34" charset="0"/>
              </a:rPr>
              <a:t>nd</a:t>
            </a:r>
            <a:r>
              <a:rPr lang="en-US" dirty="0">
                <a:latin typeface="Lato" panose="020F0502020204030203" pitchFamily="34" charset="0"/>
                <a:ea typeface="Lato" panose="020F0502020204030203" pitchFamily="34" charset="0"/>
                <a:cs typeface="Lato" panose="020F0502020204030203" pitchFamily="34" charset="0"/>
              </a:rPr>
              <a:t> fastest in the world</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Non-volatile memory per node </a:t>
            </a:r>
            <a:r>
              <a:rPr lang="en-US" b="1" dirty="0">
                <a:latin typeface="Lato" panose="020F0502020204030203" pitchFamily="34" charset="0"/>
                <a:ea typeface="Lato" panose="020F0502020204030203" pitchFamily="34" charset="0"/>
                <a:cs typeface="Lato" panose="020F0502020204030203" pitchFamily="34" charset="0"/>
              </a:rPr>
              <a:t>1600 gigabytes GB</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mathematical calculations at the rate of </a:t>
            </a:r>
            <a:r>
              <a:rPr lang="en-US" b="1" dirty="0">
                <a:latin typeface="Lato" panose="020F0502020204030203" pitchFamily="34" charset="0"/>
                <a:ea typeface="Lato" panose="020F0502020204030203" pitchFamily="34" charset="0"/>
                <a:cs typeface="Lato" panose="020F0502020204030203" pitchFamily="34" charset="0"/>
              </a:rPr>
              <a:t>200 quadrillion per second</a:t>
            </a:r>
            <a:r>
              <a:rPr lang="en-US" dirty="0">
                <a:latin typeface="Lato" panose="020F0502020204030203" pitchFamily="34" charset="0"/>
                <a:ea typeface="Lato" panose="020F0502020204030203" pitchFamily="34" charset="0"/>
                <a:cs typeface="Lato" panose="020F0502020204030203" pitchFamily="34" charset="0"/>
              </a:rPr>
              <a:t>, or 200 petaflops</a:t>
            </a:r>
          </a:p>
        </p:txBody>
      </p:sp>
      <p:pic>
        <p:nvPicPr>
          <p:cNvPr id="1030" name="Picture 6">
            <a:extLst>
              <a:ext uri="{FF2B5EF4-FFF2-40B4-BE49-F238E27FC236}">
                <a16:creationId xmlns:a16="http://schemas.microsoft.com/office/drawing/2014/main" id="{80A713CB-8367-4A4D-A419-34F601A8F0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1002" y="1841858"/>
            <a:ext cx="2794000" cy="22352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913903A-FC40-484B-AE3C-075844826AB2}"/>
              </a:ext>
            </a:extLst>
          </p:cNvPr>
          <p:cNvSpPr txBox="1"/>
          <p:nvPr/>
        </p:nvSpPr>
        <p:spPr>
          <a:xfrm>
            <a:off x="6311605" y="1333296"/>
            <a:ext cx="896399" cy="830997"/>
          </a:xfrm>
          <a:prstGeom prst="rect">
            <a:avLst/>
          </a:prstGeom>
          <a:noFill/>
        </p:spPr>
        <p:txBody>
          <a:bodyPr wrap="none" rtlCol="0">
            <a:spAutoFit/>
          </a:bodyPr>
          <a:lstStyle/>
          <a:p>
            <a:r>
              <a:rPr lang="en-US" sz="2400" b="1" dirty="0">
                <a:solidFill>
                  <a:schemeClr val="tx2">
                    <a:lumMod val="75000"/>
                  </a:schemeClr>
                </a:solidFill>
                <a:latin typeface="Lato" panose="020F0502020204030203" pitchFamily="34" charset="0"/>
                <a:ea typeface="Lato" panose="020F0502020204030203" pitchFamily="34" charset="0"/>
                <a:cs typeface="Lato" panose="020F0502020204030203" pitchFamily="34" charset="0"/>
              </a:rPr>
              <a:t>2018</a:t>
            </a:r>
          </a:p>
          <a:p>
            <a:endParaRPr lang="en-US" sz="2400" b="1" dirty="0">
              <a:solidFill>
                <a:schemeClr val="tx2">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0" name="Triangle 9">
            <a:extLst>
              <a:ext uri="{FF2B5EF4-FFF2-40B4-BE49-F238E27FC236}">
                <a16:creationId xmlns:a16="http://schemas.microsoft.com/office/drawing/2014/main" id="{6B04FD00-E4F9-0941-9D58-15A87C397EB9}"/>
              </a:ext>
            </a:extLst>
          </p:cNvPr>
          <p:cNvSpPr/>
          <p:nvPr/>
        </p:nvSpPr>
        <p:spPr>
          <a:xfrm rot="5400000">
            <a:off x="3369554" y="3261798"/>
            <a:ext cx="3427422" cy="524524"/>
          </a:xfrm>
          <a:prstGeom prst="triangle">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6028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E8587D-643D-A744-91FA-A9BA585D879C}"/>
              </a:ext>
            </a:extLst>
          </p:cNvPr>
          <p:cNvSpPr>
            <a:spLocks noGrp="1"/>
          </p:cNvSpPr>
          <p:nvPr>
            <p:ph idx="1"/>
          </p:nvPr>
        </p:nvSpPr>
        <p:spPr>
          <a:xfrm>
            <a:off x="457200" y="1499016"/>
            <a:ext cx="8229600" cy="5222459"/>
          </a:xfrm>
        </p:spPr>
        <p:txBody>
          <a:bodyPr/>
          <a:lstStyle/>
          <a:p>
            <a:pPr marL="0" indent="0" algn="ctr">
              <a:buNone/>
            </a:pPr>
            <a:r>
              <a:rPr lang="en-US" b="1" dirty="0"/>
              <a:t>Tracking the motion of molecules (</a:t>
            </a:r>
            <a:r>
              <a:rPr lang="en-US" b="1" dirty="0">
                <a:solidFill>
                  <a:srgbClr val="6E43CE"/>
                </a:solidFill>
              </a:rPr>
              <a:t>data points</a:t>
            </a:r>
            <a:r>
              <a:rPr lang="en-US" b="1" dirty="0"/>
              <a:t>)</a:t>
            </a:r>
          </a:p>
          <a:p>
            <a:pPr marL="0" indent="0" algn="ctr">
              <a:buNone/>
            </a:pPr>
            <a:r>
              <a:rPr lang="en-US" dirty="0"/>
              <a:t>chemistry / chemical engineering / material science </a:t>
            </a:r>
          </a:p>
        </p:txBody>
      </p:sp>
      <p:sp>
        <p:nvSpPr>
          <p:cNvPr id="6" name="object 3">
            <a:extLst>
              <a:ext uri="{FF2B5EF4-FFF2-40B4-BE49-F238E27FC236}">
                <a16:creationId xmlns:a16="http://schemas.microsoft.com/office/drawing/2014/main" id="{8BB3FDF2-6E4B-8D46-9E9B-75B5E5D1BF35}"/>
              </a:ext>
            </a:extLst>
          </p:cNvPr>
          <p:cNvSpPr txBox="1">
            <a:spLocks/>
          </p:cNvSpPr>
          <p:nvPr/>
        </p:nvSpPr>
        <p:spPr>
          <a:xfrm>
            <a:off x="1582142" y="117415"/>
            <a:ext cx="6165074" cy="1090042"/>
          </a:xfrm>
          <a:prstGeom prst="rect">
            <a:avLst/>
          </a:prstGeom>
        </p:spPr>
        <p:txBody>
          <a:bodyPr vert="horz" wrap="square" lIns="0" tIns="12700" rIns="0" bIns="0" rtlCol="0" anchor="ctr">
            <a:spAutoFit/>
          </a:bodyPr>
          <a:lstStyle>
            <a:lvl1pPr algn="ctr" defTabSz="457200" rtl="0" eaLnBrk="1" latinLnBrk="0" hangingPunct="1">
              <a:spcBef>
                <a:spcPct val="0"/>
              </a:spcBef>
              <a:buNone/>
              <a:defRPr sz="3500" b="1" i="0" kern="1200">
                <a:solidFill>
                  <a:schemeClr val="tx1">
                    <a:lumMod val="85000"/>
                    <a:lumOff val="15000"/>
                  </a:schemeClr>
                </a:solidFill>
                <a:latin typeface="Avenir Next" panose="020B0503020202020204" pitchFamily="34" charset="0"/>
                <a:ea typeface="Helvetica Neue" panose="02000503000000020004" pitchFamily="2" charset="0"/>
                <a:cs typeface="Helvetica Neue" panose="02000503000000020004" pitchFamily="2" charset="0"/>
              </a:defRPr>
            </a:lvl1pPr>
          </a:lstStyle>
          <a:p>
            <a:pPr marL="12700">
              <a:spcBef>
                <a:spcPts val="100"/>
              </a:spcBef>
            </a:pPr>
            <a:r>
              <a:rPr lang="en-US" spc="-5" dirty="0"/>
              <a:t>Where does all the data come from?</a:t>
            </a:r>
            <a:endParaRPr lang="en-US" spc="-25" dirty="0"/>
          </a:p>
        </p:txBody>
      </p:sp>
      <p:pic>
        <p:nvPicPr>
          <p:cNvPr id="4" name="Picture 3">
            <a:extLst>
              <a:ext uri="{FF2B5EF4-FFF2-40B4-BE49-F238E27FC236}">
                <a16:creationId xmlns:a16="http://schemas.microsoft.com/office/drawing/2014/main" id="{7067BE7D-BA9A-6846-93C4-EECAD07097CE}"/>
              </a:ext>
            </a:extLst>
          </p:cNvPr>
          <p:cNvPicPr>
            <a:picLocks noChangeAspect="1"/>
          </p:cNvPicPr>
          <p:nvPr/>
        </p:nvPicPr>
        <p:blipFill>
          <a:blip r:embed="rId2"/>
          <a:stretch>
            <a:fillRect/>
          </a:stretch>
        </p:blipFill>
        <p:spPr>
          <a:xfrm rot="19063147" flipH="1">
            <a:off x="552672" y="3005747"/>
            <a:ext cx="975133" cy="660881"/>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5DC201E-16B2-8B46-9C71-E28071D95F9A}"/>
                  </a:ext>
                </a:extLst>
              </p:cNvPr>
              <p:cNvSpPr txBox="1"/>
              <p:nvPr/>
            </p:nvSpPr>
            <p:spPr>
              <a:xfrm>
                <a:off x="194316" y="4246347"/>
                <a:ext cx="3252865" cy="1631216"/>
              </a:xfrm>
              <a:prstGeom prst="rect">
                <a:avLst/>
              </a:prstGeom>
              <a:noFill/>
            </p:spPr>
            <p:txBody>
              <a:bodyPr wrap="square" rtlCol="0">
                <a:spAutoFit/>
              </a:bodyPr>
              <a:lstStyle/>
              <a:p>
                <a:r>
                  <a:rPr lang="en-US" sz="2000" dirty="0">
                    <a:latin typeface="Lato" panose="020F0502020204030203" pitchFamily="34" charset="0"/>
                    <a:ea typeface="Lato" panose="020F0502020204030203" pitchFamily="34" charset="0"/>
                    <a:cs typeface="Lato" panose="020F0502020204030203" pitchFamily="34" charset="0"/>
                  </a:rPr>
                  <a:t>1 water molecule</a:t>
                </a:r>
              </a:p>
              <a:p>
                <a:pPr marL="285750" indent="-285750">
                  <a:buFont typeface="Arial" panose="020B0604020202020204" pitchFamily="34" charset="0"/>
                  <a:buChar char="•"/>
                </a:pPr>
                <a:r>
                  <a:rPr lang="en-US" sz="2000" dirty="0">
                    <a:latin typeface="Lato" panose="020F0502020204030203" pitchFamily="34" charset="0"/>
                    <a:ea typeface="Lato" panose="020F0502020204030203" pitchFamily="34" charset="0"/>
                    <a:cs typeface="Lato" panose="020F0502020204030203" pitchFamily="34" charset="0"/>
                  </a:rPr>
                  <a:t>3 atoms (</a:t>
                </a:r>
                <a:r>
                  <a:rPr lang="en-US" sz="2000" i="1" dirty="0">
                    <a:latin typeface="Lato" panose="020F0502020204030203" pitchFamily="34" charset="0"/>
                    <a:ea typeface="Lato" panose="020F0502020204030203" pitchFamily="34" charset="0"/>
                    <a:cs typeface="Lato" panose="020F0502020204030203" pitchFamily="34" charset="0"/>
                  </a:rPr>
                  <a:t>N</a:t>
                </a:r>
                <a:r>
                  <a:rPr lang="en-US" sz="2000" dirty="0">
                    <a:latin typeface="Lato" panose="020F0502020204030203" pitchFamily="34" charset="0"/>
                    <a:ea typeface="Lato" panose="020F0502020204030203" pitchFamily="34" charset="0"/>
                    <a:cs typeface="Lato" panose="020F0502020204030203" pitchFamily="34" charset="0"/>
                  </a:rPr>
                  <a:t>) </a:t>
                </a:r>
              </a:p>
              <a:p>
                <a:pPr marL="285750" indent="-285750">
                  <a:buFont typeface="Arial" panose="020B0604020202020204" pitchFamily="34" charset="0"/>
                  <a:buChar char="•"/>
                </a:pPr>
                <a:r>
                  <a:rPr lang="en-US" sz="2000" dirty="0">
                    <a:latin typeface="Lato" panose="020F0502020204030203" pitchFamily="34" charset="0"/>
                    <a:ea typeface="Lato" panose="020F0502020204030203" pitchFamily="34" charset="0"/>
                    <a:cs typeface="Lato" panose="020F0502020204030203" pitchFamily="34" charset="0"/>
                  </a:rPr>
                  <a:t>3</a:t>
                </a:r>
                <a:r>
                  <a:rPr lang="en-US" sz="2000" i="1" dirty="0">
                    <a:latin typeface="Lato" panose="020F0502020204030203" pitchFamily="34" charset="0"/>
                    <a:ea typeface="Lato" panose="020F0502020204030203" pitchFamily="34" charset="0"/>
                    <a:cs typeface="Lato" panose="020F0502020204030203" pitchFamily="34" charset="0"/>
                  </a:rPr>
                  <a:t>N</a:t>
                </a:r>
                <a14:m>
                  <m:oMath xmlns:m="http://schemas.openxmlformats.org/officeDocument/2006/math">
                    <m:r>
                      <a:rPr lang="en-US" sz="2000" i="1" dirty="0" smtClean="0">
                        <a:latin typeface="Cambria Math" panose="02040503050406030204" pitchFamily="18" charset="0"/>
                        <a:ea typeface="Lato Medium" panose="020F0502020204030203" pitchFamily="34" charset="0"/>
                        <a:cs typeface="Lato Medium" panose="020F0502020204030203" pitchFamily="34" charset="0"/>
                      </a:rPr>
                      <m:t>−</m:t>
                    </m:r>
                  </m:oMath>
                </a14:m>
                <a:r>
                  <a:rPr lang="en-US" sz="2000" dirty="0">
                    <a:latin typeface="Lato" panose="020F0502020204030203" pitchFamily="34" charset="0"/>
                    <a:ea typeface="Lato" panose="020F0502020204030203" pitchFamily="34" charset="0"/>
                    <a:cs typeface="Lato" panose="020F0502020204030203" pitchFamily="34" charset="0"/>
                  </a:rPr>
                  <a:t>6 = 9</a:t>
                </a:r>
                <a14:m>
                  <m:oMath xmlns:m="http://schemas.openxmlformats.org/officeDocument/2006/math">
                    <m:r>
                      <a:rPr lang="en-US" sz="2000" i="1" dirty="0" smtClean="0">
                        <a:latin typeface="Cambria Math" panose="02040503050406030204" pitchFamily="18" charset="0"/>
                        <a:ea typeface="Lato Medium" panose="020F0502020204030203" pitchFamily="34" charset="0"/>
                        <a:cs typeface="Lato Medium" panose="020F0502020204030203" pitchFamily="34" charset="0"/>
                      </a:rPr>
                      <m:t>−</m:t>
                    </m:r>
                  </m:oMath>
                </a14:m>
                <a:r>
                  <a:rPr lang="en-US" sz="2000" dirty="0">
                    <a:latin typeface="Lato" panose="020F0502020204030203" pitchFamily="34" charset="0"/>
                    <a:ea typeface="Lato" panose="020F0502020204030203" pitchFamily="34" charset="0"/>
                    <a:cs typeface="Lato" panose="020F0502020204030203" pitchFamily="34" charset="0"/>
                  </a:rPr>
                  <a:t>6 = </a:t>
                </a:r>
                <a:r>
                  <a:rPr lang="en-US" sz="2000" b="1" dirty="0">
                    <a:latin typeface="Lato" panose="020F0502020204030203" pitchFamily="34" charset="0"/>
                    <a:ea typeface="Lato" panose="020F0502020204030203" pitchFamily="34" charset="0"/>
                    <a:cs typeface="Lato" panose="020F0502020204030203" pitchFamily="34" charset="0"/>
                  </a:rPr>
                  <a:t>3 </a:t>
                </a:r>
                <a:r>
                  <a:rPr lang="en-US" sz="2000" dirty="0">
                    <a:latin typeface="Lato" panose="020F0502020204030203" pitchFamily="34" charset="0"/>
                    <a:ea typeface="Lato" panose="020F0502020204030203" pitchFamily="34" charset="0"/>
                    <a:cs typeface="Lato" panose="020F0502020204030203" pitchFamily="34" charset="0"/>
                  </a:rPr>
                  <a:t>degrees of freedom to describe it</a:t>
                </a:r>
              </a:p>
            </p:txBody>
          </p:sp>
        </mc:Choice>
        <mc:Fallback xmlns="">
          <p:sp>
            <p:nvSpPr>
              <p:cNvPr id="2" name="TextBox 1">
                <a:extLst>
                  <a:ext uri="{FF2B5EF4-FFF2-40B4-BE49-F238E27FC236}">
                    <a16:creationId xmlns:a16="http://schemas.microsoft.com/office/drawing/2014/main" id="{35DC201E-16B2-8B46-9C71-E28071D95F9A}"/>
                  </a:ext>
                </a:extLst>
              </p:cNvPr>
              <p:cNvSpPr txBox="1">
                <a:spLocks noRot="1" noChangeAspect="1" noMove="1" noResize="1" noEditPoints="1" noAdjustHandles="1" noChangeArrowheads="1" noChangeShapeType="1" noTextEdit="1"/>
              </p:cNvSpPr>
              <p:nvPr/>
            </p:nvSpPr>
            <p:spPr>
              <a:xfrm>
                <a:off x="194316" y="4246347"/>
                <a:ext cx="3252865" cy="1631216"/>
              </a:xfrm>
              <a:prstGeom prst="rect">
                <a:avLst/>
              </a:prstGeom>
              <a:blipFill>
                <a:blip r:embed="rId3"/>
                <a:stretch>
                  <a:fillRect l="-1556" t="-1538" b="-5385"/>
                </a:stretch>
              </a:blipFill>
            </p:spPr>
            <p:txBody>
              <a:bodyPr/>
              <a:lstStyle/>
              <a:p>
                <a:r>
                  <a:rPr lang="en-US">
                    <a:noFill/>
                  </a:rPr>
                  <a:t> </a:t>
                </a:r>
              </a:p>
            </p:txBody>
          </p:sp>
        </mc:Fallback>
      </mc:AlternateContent>
      <p:pic>
        <p:nvPicPr>
          <p:cNvPr id="2050" name="Picture 2" descr="A glass of water can go off over night and here's why">
            <a:extLst>
              <a:ext uri="{FF2B5EF4-FFF2-40B4-BE49-F238E27FC236}">
                <a16:creationId xmlns:a16="http://schemas.microsoft.com/office/drawing/2014/main" id="{C7D94FE7-8BD3-CF42-9435-B41D74C51C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2765683"/>
            <a:ext cx="1502764" cy="1502764"/>
          </a:xfrm>
          <a:prstGeom prst="rect">
            <a:avLst/>
          </a:prstGeom>
          <a:noFill/>
          <a:extLst>
            <a:ext uri="{909E8E84-426E-40DD-AFC4-6F175D3DCCD1}">
              <a14:hiddenFill xmlns:a14="http://schemas.microsoft.com/office/drawing/2010/main">
                <a:solidFill>
                  <a:srgbClr val="FFFFFF"/>
                </a:solidFill>
              </a14:hiddenFill>
            </a:ext>
          </a:extLst>
        </p:spPr>
      </p:pic>
      <p:sp>
        <p:nvSpPr>
          <p:cNvPr id="5" name="Triangle 4">
            <a:extLst>
              <a:ext uri="{FF2B5EF4-FFF2-40B4-BE49-F238E27FC236}">
                <a16:creationId xmlns:a16="http://schemas.microsoft.com/office/drawing/2014/main" id="{56F7F60C-EE44-F74D-8D6C-8DFB1874BB71}"/>
              </a:ext>
            </a:extLst>
          </p:cNvPr>
          <p:cNvSpPr/>
          <p:nvPr/>
        </p:nvSpPr>
        <p:spPr>
          <a:xfrm rot="16200000">
            <a:off x="2123859" y="3094824"/>
            <a:ext cx="1558978" cy="714025"/>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6EE66933-3DDA-C246-B18B-633C897C050C}"/>
              </a:ext>
            </a:extLst>
          </p:cNvPr>
          <p:cNvSpPr/>
          <p:nvPr/>
        </p:nvSpPr>
        <p:spPr>
          <a:xfrm rot="16200000">
            <a:off x="4652573" y="3160053"/>
            <a:ext cx="1558978" cy="714025"/>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122B59-6F0C-2B44-9AFE-9D1E40F15EDC}"/>
                  </a:ext>
                </a:extLst>
              </p:cNvPr>
              <p:cNvSpPr txBox="1"/>
              <p:nvPr/>
            </p:nvSpPr>
            <p:spPr>
              <a:xfrm>
                <a:off x="3429000" y="4428439"/>
                <a:ext cx="3931170" cy="1938992"/>
              </a:xfrm>
              <a:prstGeom prst="rect">
                <a:avLst/>
              </a:prstGeom>
              <a:noFill/>
            </p:spPr>
            <p:txBody>
              <a:bodyPr wrap="square" rtlCol="0">
                <a:spAutoFit/>
              </a:bodyPr>
              <a:lstStyle/>
              <a:p>
                <a:r>
                  <a:rPr lang="en-US" sz="2000" dirty="0">
                    <a:latin typeface="Lato" panose="020F0502020204030203" pitchFamily="34" charset="0"/>
                    <a:ea typeface="Lato" panose="020F0502020204030203" pitchFamily="34" charset="0"/>
                    <a:cs typeface="Lato" panose="020F0502020204030203" pitchFamily="34" charset="0"/>
                  </a:rPr>
                  <a:t>1 glass of water</a:t>
                </a:r>
              </a:p>
              <a:p>
                <a:endParaRPr lang="en-US" sz="2000" dirty="0">
                  <a:latin typeface="Lato" panose="020F0502020204030203" pitchFamily="34"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r>
                  <a:rPr lang="en-US" sz="2000" i="1" dirty="0" err="1">
                    <a:latin typeface="Lato" panose="020F0502020204030203" pitchFamily="34" charset="0"/>
                    <a:ea typeface="Lato" panose="020F0502020204030203" pitchFamily="34" charset="0"/>
                    <a:cs typeface="Lato" panose="020F0502020204030203" pitchFamily="34" charset="0"/>
                  </a:rPr>
                  <a:t>N</a:t>
                </a:r>
                <a:r>
                  <a:rPr lang="en-US" sz="2000" i="1" baseline="-25000" dirty="0" err="1">
                    <a:latin typeface="Lato" panose="020F0502020204030203" pitchFamily="34" charset="0"/>
                    <a:ea typeface="Lato" panose="020F0502020204030203" pitchFamily="34" charset="0"/>
                    <a:cs typeface="Lato" panose="020F0502020204030203" pitchFamily="34" charset="0"/>
                  </a:rPr>
                  <a:t>avogadro</a:t>
                </a:r>
                <a:r>
                  <a:rPr lang="en-US" sz="2000" dirty="0">
                    <a:latin typeface="Lato" panose="020F0502020204030203" pitchFamily="34" charset="0"/>
                    <a:ea typeface="Lato" panose="020F0502020204030203" pitchFamily="34" charset="0"/>
                    <a:cs typeface="Lato" panose="020F0502020204030203" pitchFamily="34" charset="0"/>
                  </a:rPr>
                  <a:t> molecules </a:t>
                </a:r>
                <a14:m>
                  <m:oMath xmlns:m="http://schemas.openxmlformats.org/officeDocument/2006/math">
                    <m:r>
                      <a:rPr lang="en-US" sz="2000" i="1" dirty="0" smtClean="0">
                        <a:latin typeface="Cambria Math" panose="02040503050406030204" pitchFamily="18" charset="0"/>
                        <a:ea typeface="Lato" panose="020F0502020204030203" pitchFamily="34" charset="0"/>
                        <a:cs typeface="Lato" panose="020F0502020204030203" pitchFamily="34" charset="0"/>
                      </a:rPr>
                      <m:t>~ </m:t>
                    </m:r>
                    <m:r>
                      <m:rPr>
                        <m:nor/>
                      </m:rPr>
                      <a:rPr lang="en-US" sz="2000" i="0" dirty="0" smtClean="0">
                        <a:latin typeface="Lato" panose="020F0502020204030203" pitchFamily="34" charset="0"/>
                        <a:ea typeface="Lato" panose="020F0502020204030203" pitchFamily="34" charset="0"/>
                        <a:cs typeface="Lato" panose="020F0502020204030203" pitchFamily="34" charset="0"/>
                      </a:rPr>
                      <m:t>6</m:t>
                    </m:r>
                    <m:r>
                      <m:rPr>
                        <m:nor/>
                      </m:rPr>
                      <a:rPr lang="en-US" sz="2000" b="0" i="0" dirty="0" smtClean="0">
                        <a:latin typeface="Lato" panose="020F0502020204030203" pitchFamily="34" charset="0"/>
                        <a:ea typeface="Lato" panose="020F0502020204030203" pitchFamily="34" charset="0"/>
                        <a:cs typeface="Lato" panose="020F0502020204030203" pitchFamily="34" charset="0"/>
                      </a:rPr>
                      <m:t>⋅</m:t>
                    </m:r>
                    <m:r>
                      <m:rPr>
                        <m:nor/>
                      </m:rPr>
                      <a:rPr lang="en-US" sz="2000" i="0" dirty="0" smtClean="0">
                        <a:latin typeface="Lato" panose="020F0502020204030203" pitchFamily="34" charset="0"/>
                        <a:ea typeface="Lato" panose="020F0502020204030203" pitchFamily="34" charset="0"/>
                        <a:cs typeface="Lato" panose="020F0502020204030203" pitchFamily="34" charset="0"/>
                      </a:rPr>
                      <m:t>10</m:t>
                    </m:r>
                    <m:r>
                      <m:rPr>
                        <m:nor/>
                      </m:rPr>
                      <a:rPr lang="en-US" sz="2000" i="0" baseline="30000" dirty="0" smtClean="0">
                        <a:latin typeface="Lato" panose="020F0502020204030203" pitchFamily="34" charset="0"/>
                        <a:ea typeface="Lato" panose="020F0502020204030203" pitchFamily="34" charset="0"/>
                        <a:cs typeface="Lato" panose="020F0502020204030203" pitchFamily="34" charset="0"/>
                      </a:rPr>
                      <m:t>23</m:t>
                    </m:r>
                  </m:oMath>
                </a14:m>
                <a:endParaRPr lang="en-US" sz="2000" baseline="30000" dirty="0">
                  <a:latin typeface="Lato" panose="020F0502020204030203" pitchFamily="34"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r>
                  <a:rPr lang="en-US" sz="2000" dirty="0">
                    <a:latin typeface="Lato" panose="020F0502020204030203" pitchFamily="34" charset="0"/>
                    <a:ea typeface="Lato" panose="020F0502020204030203" pitchFamily="34" charset="0"/>
                    <a:cs typeface="Lato" panose="020F0502020204030203" pitchFamily="34" charset="0"/>
                  </a:rPr>
                  <a:t>(3</a:t>
                </a:r>
                <a:r>
                  <a:rPr lang="en-US" sz="2000" i="1" dirty="0">
                    <a:latin typeface="Lato" panose="020F0502020204030203" pitchFamily="34" charset="0"/>
                    <a:ea typeface="Lato" panose="020F0502020204030203" pitchFamily="34" charset="0"/>
                    <a:cs typeface="Lato" panose="020F0502020204030203" pitchFamily="34" charset="0"/>
                  </a:rPr>
                  <a:t>N</a:t>
                </a:r>
                <a:r>
                  <a:rPr lang="en-US" sz="2000" i="1" baseline="-25000" dirty="0">
                    <a:latin typeface="Lato" panose="020F0502020204030203" pitchFamily="34" charset="0"/>
                    <a:ea typeface="Lato" panose="020F0502020204030203" pitchFamily="34" charset="0"/>
                    <a:cs typeface="Lato" panose="020F0502020204030203" pitchFamily="34" charset="0"/>
                  </a:rPr>
                  <a:t>atoms</a:t>
                </a:r>
                <a14:m>
                  <m:oMath xmlns:m="http://schemas.openxmlformats.org/officeDocument/2006/math">
                    <m:r>
                      <a:rPr lang="en-US" sz="2000" i="1" dirty="0" smtClean="0">
                        <a:latin typeface="Cambria Math" panose="02040503050406030204" pitchFamily="18" charset="0"/>
                        <a:ea typeface="Lato Medium" panose="020F0502020204030203" pitchFamily="34" charset="0"/>
                        <a:cs typeface="Lato Medium" panose="020F0502020204030203" pitchFamily="34" charset="0"/>
                      </a:rPr>
                      <m:t>−</m:t>
                    </m:r>
                  </m:oMath>
                </a14:m>
                <a:r>
                  <a:rPr lang="en-US" sz="2000" dirty="0">
                    <a:latin typeface="Lato" panose="020F0502020204030203" pitchFamily="34" charset="0"/>
                    <a:ea typeface="Lato" panose="020F0502020204030203" pitchFamily="34" charset="0"/>
                    <a:cs typeface="Lato" panose="020F0502020204030203" pitchFamily="34" charset="0"/>
                  </a:rPr>
                  <a:t>6) </a:t>
                </a:r>
                <a:r>
                  <a:rPr lang="en-US" sz="2000" i="1" dirty="0" err="1">
                    <a:latin typeface="Lato" panose="020F0502020204030203" pitchFamily="34" charset="0"/>
                    <a:ea typeface="Lato" panose="020F0502020204030203" pitchFamily="34" charset="0"/>
                    <a:cs typeface="Lato" panose="020F0502020204030203" pitchFamily="34" charset="0"/>
                  </a:rPr>
                  <a:t>N</a:t>
                </a:r>
                <a:r>
                  <a:rPr lang="en-US" sz="2000" i="1" baseline="-25000" dirty="0" err="1">
                    <a:latin typeface="Lato" panose="020F0502020204030203" pitchFamily="34" charset="0"/>
                    <a:ea typeface="Lato" panose="020F0502020204030203" pitchFamily="34" charset="0"/>
                    <a:cs typeface="Lato" panose="020F0502020204030203" pitchFamily="34" charset="0"/>
                  </a:rPr>
                  <a:t>avogadro</a:t>
                </a:r>
                <a:r>
                  <a:rPr lang="en-US" sz="2000" i="1" baseline="-25000"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rPr>
                  <a:t>= </a:t>
                </a:r>
                <a:r>
                  <a:rPr lang="en-US" sz="2000" b="1" dirty="0">
                    <a:latin typeface="Lato" panose="020F0502020204030203" pitchFamily="34" charset="0"/>
                    <a:ea typeface="Lato" panose="020F0502020204030203" pitchFamily="34" charset="0"/>
                    <a:cs typeface="Lato" panose="020F0502020204030203" pitchFamily="34" charset="0"/>
                  </a:rPr>
                  <a:t>18</a:t>
                </a:r>
                <a14:m>
                  <m:oMath xmlns:m="http://schemas.openxmlformats.org/officeDocument/2006/math">
                    <m:r>
                      <m:rPr>
                        <m:nor/>
                      </m:rPr>
                      <a:rPr lang="en-US" sz="2000" b="1" dirty="0">
                        <a:latin typeface="Lato" panose="020F0502020204030203" pitchFamily="34" charset="0"/>
                        <a:ea typeface="Lato" panose="020F0502020204030203" pitchFamily="34" charset="0"/>
                        <a:cs typeface="Lato" panose="020F0502020204030203" pitchFamily="34" charset="0"/>
                      </a:rPr>
                      <m:t>⋅10</m:t>
                    </m:r>
                    <m:r>
                      <m:rPr>
                        <m:nor/>
                      </m:rPr>
                      <a:rPr lang="en-US" sz="2000" b="1" baseline="30000" dirty="0">
                        <a:latin typeface="Lato" panose="020F0502020204030203" pitchFamily="34" charset="0"/>
                        <a:ea typeface="Lato" panose="020F0502020204030203" pitchFamily="34" charset="0"/>
                        <a:cs typeface="Lato" panose="020F0502020204030203" pitchFamily="34" charset="0"/>
                      </a:rPr>
                      <m:t>23</m:t>
                    </m:r>
                  </m:oMath>
                </a14:m>
                <a:r>
                  <a:rPr lang="en-US" sz="2000" b="1"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rPr>
                  <a:t>degrees of freedom to describe it</a:t>
                </a:r>
              </a:p>
            </p:txBody>
          </p:sp>
        </mc:Choice>
        <mc:Fallback xmlns="">
          <p:sp>
            <p:nvSpPr>
              <p:cNvPr id="9" name="TextBox 8">
                <a:extLst>
                  <a:ext uri="{FF2B5EF4-FFF2-40B4-BE49-F238E27FC236}">
                    <a16:creationId xmlns:a16="http://schemas.microsoft.com/office/drawing/2014/main" id="{1D122B59-6F0C-2B44-9AFE-9D1E40F15EDC}"/>
                  </a:ext>
                </a:extLst>
              </p:cNvPr>
              <p:cNvSpPr txBox="1">
                <a:spLocks noRot="1" noChangeAspect="1" noMove="1" noResize="1" noEditPoints="1" noAdjustHandles="1" noChangeArrowheads="1" noChangeShapeType="1" noTextEdit="1"/>
              </p:cNvSpPr>
              <p:nvPr/>
            </p:nvSpPr>
            <p:spPr>
              <a:xfrm>
                <a:off x="3429000" y="4428439"/>
                <a:ext cx="3931170" cy="1938992"/>
              </a:xfrm>
              <a:prstGeom prst="rect">
                <a:avLst/>
              </a:prstGeom>
              <a:blipFill>
                <a:blip r:embed="rId5"/>
                <a:stretch>
                  <a:fillRect l="-1608" t="-1307" b="-4575"/>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9AE9A809-D43B-4C41-A3C8-CF8B951C54EE}"/>
              </a:ext>
            </a:extLst>
          </p:cNvPr>
          <p:cNvPicPr>
            <a:picLocks noChangeAspect="1"/>
          </p:cNvPicPr>
          <p:nvPr/>
        </p:nvPicPr>
        <p:blipFill>
          <a:blip r:embed="rId6"/>
          <a:stretch>
            <a:fillRect/>
          </a:stretch>
        </p:blipFill>
        <p:spPr>
          <a:xfrm>
            <a:off x="5977591" y="2628852"/>
            <a:ext cx="3010447" cy="2181557"/>
          </a:xfrm>
          <a:prstGeom prst="rect">
            <a:avLst/>
          </a:prstGeom>
        </p:spPr>
      </p:pic>
      <p:sp>
        <p:nvSpPr>
          <p:cNvPr id="11" name="TextBox 10">
            <a:extLst>
              <a:ext uri="{FF2B5EF4-FFF2-40B4-BE49-F238E27FC236}">
                <a16:creationId xmlns:a16="http://schemas.microsoft.com/office/drawing/2014/main" id="{229BFAA5-BEBB-3D4B-B911-9E160F332BF4}"/>
              </a:ext>
            </a:extLst>
          </p:cNvPr>
          <p:cNvSpPr txBox="1"/>
          <p:nvPr/>
        </p:nvSpPr>
        <p:spPr>
          <a:xfrm>
            <a:off x="6300017" y="3271719"/>
            <a:ext cx="2654894" cy="646331"/>
          </a:xfrm>
          <a:prstGeom prst="rect">
            <a:avLst/>
          </a:prstGeom>
          <a:solidFill>
            <a:srgbClr val="FFFFFF">
              <a:alpha val="78431"/>
            </a:srgbClr>
          </a:solidFill>
        </p:spPr>
        <p:txBody>
          <a:bodyPr wrap="none" rtlCol="0">
            <a:spAutoFit/>
          </a:bodyPr>
          <a:lstStyle/>
          <a:p>
            <a:pPr algn="ctr"/>
            <a:r>
              <a:rPr lang="en-US" b="1" dirty="0">
                <a:latin typeface="Lato" panose="020F0502020204030203" pitchFamily="34" charset="0"/>
                <a:ea typeface="Lato" panose="020F0502020204030203" pitchFamily="34" charset="0"/>
                <a:cs typeface="Lato" panose="020F0502020204030203" pitchFamily="34" charset="0"/>
              </a:rPr>
              <a:t>Many positions!!! (data!)</a:t>
            </a:r>
          </a:p>
          <a:p>
            <a:pPr algn="ctr"/>
            <a:r>
              <a:rPr lang="en-US" b="1" dirty="0">
                <a:latin typeface="Lato" panose="020F0502020204030203" pitchFamily="34" charset="0"/>
                <a:ea typeface="Lato" panose="020F0502020204030203" pitchFamily="34" charset="0"/>
                <a:cs typeface="Lato" panose="020F0502020204030203" pitchFamily="34" charset="0"/>
              </a:rPr>
              <a:t>X  Y  Z</a:t>
            </a:r>
          </a:p>
        </p:txBody>
      </p:sp>
      <p:sp>
        <p:nvSpPr>
          <p:cNvPr id="13" name="Triangle 12">
            <a:extLst>
              <a:ext uri="{FF2B5EF4-FFF2-40B4-BE49-F238E27FC236}">
                <a16:creationId xmlns:a16="http://schemas.microsoft.com/office/drawing/2014/main" id="{B618D192-AF7D-A740-8E45-D2DED017E304}"/>
              </a:ext>
            </a:extLst>
          </p:cNvPr>
          <p:cNvSpPr/>
          <p:nvPr/>
        </p:nvSpPr>
        <p:spPr>
          <a:xfrm rot="10800000">
            <a:off x="7261878" y="4860248"/>
            <a:ext cx="1558978" cy="220306"/>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4" descr="Image result for PowerEdge T640">
            <a:extLst>
              <a:ext uri="{FF2B5EF4-FFF2-40B4-BE49-F238E27FC236}">
                <a16:creationId xmlns:a16="http://schemas.microsoft.com/office/drawing/2014/main" id="{2B965D0C-500B-384C-9D24-C28D8A77523E}"/>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366406" y="5358984"/>
            <a:ext cx="1349922" cy="1322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573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6E240-14C6-784B-8779-684A2C5DE739}"/>
              </a:ext>
            </a:extLst>
          </p:cNvPr>
          <p:cNvSpPr>
            <a:spLocks noGrp="1"/>
          </p:cNvSpPr>
          <p:nvPr>
            <p:ph type="title"/>
          </p:nvPr>
        </p:nvSpPr>
        <p:spPr/>
        <p:txBody>
          <a:bodyPr>
            <a:normAutofit fontScale="90000"/>
          </a:bodyPr>
          <a:lstStyle/>
          <a:p>
            <a:r>
              <a:rPr lang="en-US" dirty="0"/>
              <a:t>Where does all the data </a:t>
            </a:r>
            <a:br>
              <a:rPr lang="en-US" dirty="0"/>
            </a:br>
            <a:r>
              <a:rPr lang="en-US" dirty="0"/>
              <a:t>come from?</a:t>
            </a:r>
          </a:p>
        </p:txBody>
      </p:sp>
      <p:sp>
        <p:nvSpPr>
          <p:cNvPr id="3" name="Content Placeholder 2">
            <a:extLst>
              <a:ext uri="{FF2B5EF4-FFF2-40B4-BE49-F238E27FC236}">
                <a16:creationId xmlns:a16="http://schemas.microsoft.com/office/drawing/2014/main" id="{75367967-C38D-9E47-BB16-2D7A852591A8}"/>
              </a:ext>
            </a:extLst>
          </p:cNvPr>
          <p:cNvSpPr>
            <a:spLocks noGrp="1"/>
          </p:cNvSpPr>
          <p:nvPr>
            <p:ph idx="1"/>
          </p:nvPr>
        </p:nvSpPr>
        <p:spPr/>
        <p:txBody>
          <a:bodyPr/>
          <a:lstStyle/>
          <a:p>
            <a:pPr marL="0" indent="0" algn="ctr">
              <a:buNone/>
            </a:pPr>
            <a:r>
              <a:rPr lang="en-US" dirty="0"/>
              <a:t>Satellite </a:t>
            </a:r>
            <a:r>
              <a:rPr lang="en-US" b="1" dirty="0"/>
              <a:t>images</a:t>
            </a:r>
            <a:r>
              <a:rPr lang="en-US" dirty="0"/>
              <a:t> / Measurements (</a:t>
            </a:r>
            <a:r>
              <a:rPr lang="en-US" b="1" dirty="0">
                <a:solidFill>
                  <a:srgbClr val="6E43CE"/>
                </a:solidFill>
              </a:rPr>
              <a:t>images</a:t>
            </a:r>
            <a:r>
              <a:rPr lang="en-US" dirty="0"/>
              <a:t>)</a:t>
            </a:r>
          </a:p>
          <a:p>
            <a:pPr marL="0" indent="0" algn="ctr">
              <a:buNone/>
            </a:pPr>
            <a:r>
              <a:rPr lang="en-US" dirty="0"/>
              <a:t>See e.g. 40 years of data made available here</a:t>
            </a:r>
          </a:p>
          <a:p>
            <a:pPr marL="0" indent="0" algn="ctr">
              <a:buNone/>
            </a:pPr>
            <a:r>
              <a:rPr lang="en-US" dirty="0"/>
              <a:t> </a:t>
            </a:r>
            <a:r>
              <a:rPr lang="en-US" dirty="0">
                <a:hlinkClick r:id="rId2"/>
              </a:rPr>
              <a:t>https://developers.google.com/earth-engine/datasets </a:t>
            </a:r>
            <a:endParaRPr lang="en-US" dirty="0"/>
          </a:p>
        </p:txBody>
      </p:sp>
      <p:sp>
        <p:nvSpPr>
          <p:cNvPr id="4" name="TextBox 3">
            <a:extLst>
              <a:ext uri="{FF2B5EF4-FFF2-40B4-BE49-F238E27FC236}">
                <a16:creationId xmlns:a16="http://schemas.microsoft.com/office/drawing/2014/main" id="{6F5E6867-3119-7449-8645-203276B54339}"/>
              </a:ext>
            </a:extLst>
          </p:cNvPr>
          <p:cNvSpPr txBox="1"/>
          <p:nvPr/>
        </p:nvSpPr>
        <p:spPr>
          <a:xfrm>
            <a:off x="1207306" y="5828096"/>
            <a:ext cx="2289409" cy="400110"/>
          </a:xfrm>
          <a:prstGeom prst="rect">
            <a:avLst/>
          </a:prstGeom>
          <a:noFill/>
        </p:spPr>
        <p:txBody>
          <a:bodyPr wrap="none" rtlCol="0">
            <a:spAutoFit/>
          </a:bodyPr>
          <a:lstStyle/>
          <a:p>
            <a:r>
              <a:rPr lang="en-US" sz="2000" b="1" dirty="0">
                <a:latin typeface="Lato" panose="020F0502020204030203" pitchFamily="34" charset="0"/>
                <a:ea typeface="Lato" panose="020F0502020204030203" pitchFamily="34" charset="0"/>
                <a:cs typeface="Lato" panose="020F0502020204030203" pitchFamily="34" charset="0"/>
              </a:rPr>
              <a:t>Earth temperature</a:t>
            </a:r>
          </a:p>
        </p:txBody>
      </p:sp>
      <p:pic>
        <p:nvPicPr>
          <p:cNvPr id="3078" name="Picture 6">
            <a:extLst>
              <a:ext uri="{FF2B5EF4-FFF2-40B4-BE49-F238E27FC236}">
                <a16:creationId xmlns:a16="http://schemas.microsoft.com/office/drawing/2014/main" id="{F9F720C5-8947-4247-AD4E-6A03893A04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415" y="3296327"/>
            <a:ext cx="4223192" cy="23770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6AEE18-C8E1-E94F-994B-1A9D3043CD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8205" y="3296327"/>
            <a:ext cx="4225874" cy="237705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44986D6-2EF3-3F46-9829-102E95FDA97B}"/>
              </a:ext>
            </a:extLst>
          </p:cNvPr>
          <p:cNvSpPr txBox="1"/>
          <p:nvPr/>
        </p:nvSpPr>
        <p:spPr>
          <a:xfrm>
            <a:off x="5863653" y="5828096"/>
            <a:ext cx="2372765" cy="400110"/>
          </a:xfrm>
          <a:prstGeom prst="rect">
            <a:avLst/>
          </a:prstGeom>
          <a:noFill/>
        </p:spPr>
        <p:txBody>
          <a:bodyPr wrap="none" rtlCol="0">
            <a:spAutoFit/>
          </a:bodyPr>
          <a:lstStyle/>
          <a:p>
            <a:r>
              <a:rPr lang="en-US" sz="2000" b="1" dirty="0">
                <a:latin typeface="Lato" panose="020F0502020204030203" pitchFamily="34" charset="0"/>
                <a:ea typeface="Lato" panose="020F0502020204030203" pitchFamily="34" charset="0"/>
                <a:cs typeface="Lato" panose="020F0502020204030203" pitchFamily="34" charset="0"/>
              </a:rPr>
              <a:t>Night time imagery</a:t>
            </a:r>
          </a:p>
        </p:txBody>
      </p:sp>
      <p:sp>
        <p:nvSpPr>
          <p:cNvPr id="5" name="TextBox 4">
            <a:extLst>
              <a:ext uri="{FF2B5EF4-FFF2-40B4-BE49-F238E27FC236}">
                <a16:creationId xmlns:a16="http://schemas.microsoft.com/office/drawing/2014/main" id="{5F19AFD1-A163-D944-95D5-ADA34913C8DE}"/>
              </a:ext>
            </a:extLst>
          </p:cNvPr>
          <p:cNvSpPr txBox="1"/>
          <p:nvPr/>
        </p:nvSpPr>
        <p:spPr>
          <a:xfrm>
            <a:off x="415632" y="6270301"/>
            <a:ext cx="8608447" cy="400110"/>
          </a:xfrm>
          <a:prstGeom prst="rect">
            <a:avLst/>
          </a:prstGeom>
          <a:noFill/>
        </p:spPr>
        <p:txBody>
          <a:bodyPr wrap="none" rtlCol="0">
            <a:spAutoFit/>
          </a:bodyPr>
          <a:lstStyle/>
          <a:p>
            <a:r>
              <a:rPr lang="en-US" sz="2000" dirty="0">
                <a:latin typeface="Lato" panose="020F0502020204030203" pitchFamily="34" charset="0"/>
                <a:ea typeface="Lato" panose="020F0502020204030203" pitchFamily="34" charset="0"/>
                <a:cs typeface="Lato" panose="020F0502020204030203" pitchFamily="34" charset="0"/>
              </a:rPr>
              <a:t>Each image and data point occupies space “bytes” in a computer’s memory!</a:t>
            </a:r>
          </a:p>
        </p:txBody>
      </p:sp>
    </p:spTree>
    <p:extLst>
      <p:ext uri="{BB962C8B-B14F-4D97-AF65-F5344CB8AC3E}">
        <p14:creationId xmlns:p14="http://schemas.microsoft.com/office/powerpoint/2010/main" val="1484812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A36CF-807A-C04D-9C00-34006683E62E}"/>
              </a:ext>
            </a:extLst>
          </p:cNvPr>
          <p:cNvSpPr>
            <a:spLocks noGrp="1"/>
          </p:cNvSpPr>
          <p:nvPr>
            <p:ph type="title"/>
          </p:nvPr>
        </p:nvSpPr>
        <p:spPr/>
        <p:txBody>
          <a:bodyPr/>
          <a:lstStyle/>
          <a:p>
            <a:r>
              <a:rPr lang="en-US" dirty="0"/>
              <a:t>Need memory to store data</a:t>
            </a:r>
          </a:p>
        </p:txBody>
      </p:sp>
      <p:sp>
        <p:nvSpPr>
          <p:cNvPr id="3" name="Content Placeholder 2">
            <a:extLst>
              <a:ext uri="{FF2B5EF4-FFF2-40B4-BE49-F238E27FC236}">
                <a16:creationId xmlns:a16="http://schemas.microsoft.com/office/drawing/2014/main" id="{F12C320F-FCD4-794B-8736-A0BA93EC8790}"/>
              </a:ext>
            </a:extLst>
          </p:cNvPr>
          <p:cNvSpPr>
            <a:spLocks noGrp="1"/>
          </p:cNvSpPr>
          <p:nvPr>
            <p:ph idx="1"/>
          </p:nvPr>
        </p:nvSpPr>
        <p:spPr/>
        <p:txBody>
          <a:bodyPr/>
          <a:lstStyle/>
          <a:p>
            <a:pPr marL="0" indent="0">
              <a:buNone/>
            </a:pPr>
            <a:r>
              <a:rPr lang="en-US" dirty="0"/>
              <a:t>One double precision number (16 significant figures) needs 64 bits – 8 bytes</a:t>
            </a:r>
          </a:p>
          <a:p>
            <a:pPr marL="0" indent="0">
              <a:buNone/>
            </a:pPr>
            <a:endParaRPr lang="en-US" dirty="0"/>
          </a:p>
          <a:p>
            <a:pPr marL="0" indent="0">
              <a:buNone/>
            </a:pPr>
            <a:r>
              <a:rPr lang="en-US" sz="2200" dirty="0"/>
              <a:t>3.141592653589793115997963468544185161590576171875</a:t>
            </a:r>
          </a:p>
        </p:txBody>
      </p:sp>
      <p:pic>
        <p:nvPicPr>
          <p:cNvPr id="4098" name="Picture 2">
            <a:extLst>
              <a:ext uri="{FF2B5EF4-FFF2-40B4-BE49-F238E27FC236}">
                <a16:creationId xmlns:a16="http://schemas.microsoft.com/office/drawing/2014/main" id="{B83123B0-962E-E54E-9E66-8FBCD582D0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387" y="3565787"/>
            <a:ext cx="8799226" cy="177817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herry Apple Pie Recipe | Land O'Lakes">
            <a:extLst>
              <a:ext uri="{FF2B5EF4-FFF2-40B4-BE49-F238E27FC236}">
                <a16:creationId xmlns:a16="http://schemas.microsoft.com/office/drawing/2014/main" id="{718286C0-D043-4F42-9260-0219945FE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7555" y="4939213"/>
            <a:ext cx="2259278" cy="1724091"/>
          </a:xfrm>
          <a:prstGeom prst="rect">
            <a:avLst/>
          </a:prstGeom>
          <a:noFill/>
          <a:extLst>
            <a:ext uri="{909E8E84-426E-40DD-AFC4-6F175D3DCCD1}">
              <a14:hiddenFill xmlns:a14="http://schemas.microsoft.com/office/drawing/2010/main">
                <a:solidFill>
                  <a:srgbClr val="FFFFFF"/>
                </a:solidFill>
              </a14:hiddenFill>
            </a:ext>
          </a:extLst>
        </p:spPr>
      </p:pic>
      <p:sp>
        <p:nvSpPr>
          <p:cNvPr id="4" name="Left-Right Arrow 3">
            <a:extLst>
              <a:ext uri="{FF2B5EF4-FFF2-40B4-BE49-F238E27FC236}">
                <a16:creationId xmlns:a16="http://schemas.microsoft.com/office/drawing/2014/main" id="{40F2266F-5A08-2446-9B0C-779659BAA161}"/>
              </a:ext>
            </a:extLst>
          </p:cNvPr>
          <p:cNvSpPr/>
          <p:nvPr/>
        </p:nvSpPr>
        <p:spPr>
          <a:xfrm>
            <a:off x="4991725" y="5553928"/>
            <a:ext cx="959370" cy="449705"/>
          </a:xfrm>
          <a:prstGeom prst="leftRightArrow">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FBE3CCD-E55D-AA41-A4C4-628AFF5FB661}"/>
                  </a:ext>
                </a:extLst>
              </p:cNvPr>
              <p:cNvSpPr txBox="1"/>
              <p:nvPr/>
            </p:nvSpPr>
            <p:spPr>
              <a:xfrm>
                <a:off x="6120939" y="5216255"/>
                <a:ext cx="869149"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5400" b="0" i="1" smtClean="0">
                          <a:solidFill>
                            <a:schemeClr val="tx1">
                              <a:lumMod val="75000"/>
                              <a:lumOff val="25000"/>
                            </a:schemeClr>
                          </a:solidFill>
                          <a:latin typeface="Cambria Math" panose="02040503050406030204" pitchFamily="18" charset="0"/>
                        </a:rPr>
                        <m:t>π</m:t>
                      </m:r>
                    </m:oMath>
                  </m:oMathPara>
                </a14:m>
                <a:endParaRPr lang="en-US" sz="5400" b="0" dirty="0">
                  <a:solidFill>
                    <a:schemeClr val="tx1">
                      <a:lumMod val="75000"/>
                      <a:lumOff val="25000"/>
                    </a:schemeClr>
                  </a:solidFill>
                </a:endParaRPr>
              </a:p>
              <a:p>
                <a:endParaRPr lang="en-US" dirty="0"/>
              </a:p>
            </p:txBody>
          </p:sp>
        </mc:Choice>
        <mc:Fallback xmlns="">
          <p:sp>
            <p:nvSpPr>
              <p:cNvPr id="5" name="TextBox 4">
                <a:extLst>
                  <a:ext uri="{FF2B5EF4-FFF2-40B4-BE49-F238E27FC236}">
                    <a16:creationId xmlns:a16="http://schemas.microsoft.com/office/drawing/2014/main" id="{9FBE3CCD-E55D-AA41-A4C4-628AFF5FB661}"/>
                  </a:ext>
                </a:extLst>
              </p:cNvPr>
              <p:cNvSpPr txBox="1">
                <a:spLocks noRot="1" noChangeAspect="1" noMove="1" noResize="1" noEditPoints="1" noAdjustHandles="1" noChangeArrowheads="1" noChangeShapeType="1" noTextEdit="1"/>
              </p:cNvSpPr>
              <p:nvPr/>
            </p:nvSpPr>
            <p:spPr>
              <a:xfrm>
                <a:off x="6120939" y="5216255"/>
                <a:ext cx="869149" cy="1200329"/>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84443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D804C-65D7-1B48-A9A3-25E27051061A}"/>
              </a:ext>
            </a:extLst>
          </p:cNvPr>
          <p:cNvSpPr>
            <a:spLocks noGrp="1"/>
          </p:cNvSpPr>
          <p:nvPr>
            <p:ph type="title"/>
          </p:nvPr>
        </p:nvSpPr>
        <p:spPr/>
        <p:txBody>
          <a:bodyPr/>
          <a:lstStyle/>
          <a:p>
            <a:r>
              <a:rPr lang="en-US" dirty="0"/>
              <a:t>Ok so for N</a:t>
            </a:r>
            <a:r>
              <a:rPr lang="en-US" baseline="-25000" dirty="0"/>
              <a:t>av</a:t>
            </a:r>
            <a:r>
              <a:rPr lang="en-US" dirty="0"/>
              <a:t> molecules????</a:t>
            </a:r>
          </a:p>
        </p:txBody>
      </p:sp>
      <p:sp>
        <p:nvSpPr>
          <p:cNvPr id="3" name="Content Placeholder 2">
            <a:extLst>
              <a:ext uri="{FF2B5EF4-FFF2-40B4-BE49-F238E27FC236}">
                <a16:creationId xmlns:a16="http://schemas.microsoft.com/office/drawing/2014/main" id="{F05A9602-0765-864E-8B8B-D16998167EA3}"/>
              </a:ext>
            </a:extLst>
          </p:cNvPr>
          <p:cNvSpPr>
            <a:spLocks noGrp="1"/>
          </p:cNvSpPr>
          <p:nvPr>
            <p:ph idx="1"/>
          </p:nvPr>
        </p:nvSpPr>
        <p:spPr/>
        <p:txBody>
          <a:bodyPr/>
          <a:lstStyle/>
          <a:p>
            <a:pPr marL="0" indent="0" algn="ctr">
              <a:buNone/>
            </a:pPr>
            <a:r>
              <a:rPr lang="en-US" dirty="0"/>
              <a:t>We just need 18E+23 numbers to be stored so ….</a:t>
            </a:r>
          </a:p>
          <a:p>
            <a:pPr marL="0" indent="0" algn="ctr">
              <a:buNone/>
            </a:pPr>
            <a:endParaRPr lang="en-US" dirty="0"/>
          </a:p>
          <a:p>
            <a:pPr marL="0" indent="0">
              <a:buNone/>
            </a:pPr>
            <a:r>
              <a:rPr lang="en-US" sz="3200" b="1" dirty="0">
                <a:solidFill>
                  <a:schemeClr val="accent6">
                    <a:lumMod val="75000"/>
                  </a:schemeClr>
                </a:solidFill>
              </a:rPr>
              <a:t>14400000000000 Terabytes</a:t>
            </a:r>
          </a:p>
          <a:p>
            <a:pPr marL="0" indent="0">
              <a:buNone/>
            </a:pPr>
            <a:endParaRPr lang="en-US" sz="1200" b="1" dirty="0"/>
          </a:p>
          <a:p>
            <a:pPr marL="0" indent="0">
              <a:buNone/>
            </a:pPr>
            <a:r>
              <a:rPr lang="en-US" dirty="0"/>
              <a:t>Even for a single protein we need to</a:t>
            </a:r>
          </a:p>
          <a:p>
            <a:pPr marL="0" indent="0">
              <a:buNone/>
            </a:pPr>
            <a:r>
              <a:rPr lang="en-US" dirty="0"/>
              <a:t>store a lot of data e.g. lactose permease</a:t>
            </a:r>
          </a:p>
          <a:p>
            <a:pPr marL="0" indent="0">
              <a:buNone/>
            </a:pPr>
            <a:r>
              <a:rPr lang="en-US" dirty="0"/>
              <a:t>1PV6 – 6580 atoms – </a:t>
            </a:r>
            <a:r>
              <a:rPr lang="en-US" b="1" dirty="0"/>
              <a:t>138 kilobytes KB</a:t>
            </a:r>
          </a:p>
          <a:p>
            <a:pPr marL="0" indent="0" algn="ctr">
              <a:buNone/>
            </a:pPr>
            <a:endParaRPr lang="en-US" dirty="0"/>
          </a:p>
          <a:p>
            <a:pPr marL="0" indent="0" algn="ctr">
              <a:buNone/>
            </a:pPr>
            <a:endParaRPr lang="en-US" dirty="0"/>
          </a:p>
        </p:txBody>
      </p:sp>
      <p:pic>
        <p:nvPicPr>
          <p:cNvPr id="5126" name="Picture 6">
            <a:extLst>
              <a:ext uri="{FF2B5EF4-FFF2-40B4-BE49-F238E27FC236}">
                <a16:creationId xmlns:a16="http://schemas.microsoft.com/office/drawing/2014/main" id="{7635DDC9-C4A5-1244-A7FF-1658A8787E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0898" y="2737142"/>
            <a:ext cx="2661332" cy="363367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55EFF40C-FDEB-9F4E-B343-1690439BAFE9}"/>
              </a:ext>
            </a:extLst>
          </p:cNvPr>
          <p:cNvPicPr>
            <a:picLocks noChangeAspect="1" noChangeArrowheads="1"/>
          </p:cNvPicPr>
          <p:nvPr/>
        </p:nvPicPr>
        <p:blipFill rotWithShape="1">
          <a:blip r:embed="rId3">
            <a:clrChange>
              <a:clrFrom>
                <a:srgbClr val="FCFCFC"/>
              </a:clrFrom>
              <a:clrTo>
                <a:srgbClr val="FCFCFC">
                  <a:alpha val="0"/>
                </a:srgbClr>
              </a:clrTo>
            </a:clrChange>
            <a:extLst>
              <a:ext uri="{28A0092B-C50C-407E-A947-70E740481C1C}">
                <a14:useLocalDpi xmlns:a14="http://schemas.microsoft.com/office/drawing/2010/main" val="0"/>
              </a:ext>
            </a:extLst>
          </a:blip>
          <a:srcRect/>
          <a:stretch/>
        </p:blipFill>
        <p:spPr bwMode="auto">
          <a:xfrm>
            <a:off x="231770" y="4517438"/>
            <a:ext cx="2661332" cy="2661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52266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864ED-A331-EE4A-BA0B-17188AD4878B}"/>
              </a:ext>
            </a:extLst>
          </p:cNvPr>
          <p:cNvSpPr>
            <a:spLocks noGrp="1"/>
          </p:cNvSpPr>
          <p:nvPr>
            <p:ph type="title"/>
          </p:nvPr>
        </p:nvSpPr>
        <p:spPr/>
        <p:txBody>
          <a:bodyPr/>
          <a:lstStyle/>
          <a:p>
            <a:r>
              <a:rPr lang="en-US" dirty="0"/>
              <a:t>Memory &amp; time to compute</a:t>
            </a:r>
          </a:p>
        </p:txBody>
      </p:sp>
      <p:sp>
        <p:nvSpPr>
          <p:cNvPr id="3" name="Content Placeholder 2">
            <a:extLst>
              <a:ext uri="{FF2B5EF4-FFF2-40B4-BE49-F238E27FC236}">
                <a16:creationId xmlns:a16="http://schemas.microsoft.com/office/drawing/2014/main" id="{527FF181-435F-F24D-A7CB-D08C4A85D05B}"/>
              </a:ext>
            </a:extLst>
          </p:cNvPr>
          <p:cNvSpPr>
            <a:spLocks noGrp="1"/>
          </p:cNvSpPr>
          <p:nvPr>
            <p:ph idx="1"/>
          </p:nvPr>
        </p:nvSpPr>
        <p:spPr>
          <a:xfrm>
            <a:off x="457200" y="1427747"/>
            <a:ext cx="8365958" cy="5293728"/>
          </a:xfrm>
        </p:spPr>
        <p:txBody>
          <a:bodyPr>
            <a:normAutofit/>
          </a:bodyPr>
          <a:lstStyle/>
          <a:p>
            <a:pPr marL="0" indent="0">
              <a:buNone/>
            </a:pPr>
            <a:r>
              <a:rPr lang="en-US" dirty="0"/>
              <a:t>Now we want to </a:t>
            </a:r>
            <a:r>
              <a:rPr lang="en-US" b="1" dirty="0"/>
              <a:t>model</a:t>
            </a:r>
            <a:r>
              <a:rPr lang="en-US" dirty="0"/>
              <a:t> or </a:t>
            </a:r>
            <a:r>
              <a:rPr lang="en-US" b="1" dirty="0"/>
              <a:t>visualize</a:t>
            </a:r>
            <a:r>
              <a:rPr lang="en-US" dirty="0"/>
              <a:t> our data</a:t>
            </a:r>
          </a:p>
          <a:p>
            <a:pPr marL="0" indent="0">
              <a:buNone/>
            </a:pPr>
            <a:endParaRPr lang="en-US" dirty="0"/>
          </a:p>
          <a:p>
            <a:pPr marL="0" indent="0">
              <a:buNone/>
            </a:pPr>
            <a:endParaRPr lang="en-US" dirty="0"/>
          </a:p>
          <a:p>
            <a:pPr marL="0" indent="0">
              <a:buNone/>
            </a:pPr>
            <a:endParaRPr lang="en-US" dirty="0"/>
          </a:p>
          <a:p>
            <a:pPr marL="0" indent="0">
              <a:buNone/>
            </a:pPr>
            <a:endParaRPr lang="en-US" sz="1100" dirty="0"/>
          </a:p>
          <a:p>
            <a:r>
              <a:rPr lang="en-US" b="1" dirty="0"/>
              <a:t>Modeling data </a:t>
            </a:r>
            <a:r>
              <a:rPr lang="en-US" dirty="0"/>
              <a:t>– load data in e.g. lists, vectors, matrices and apply mathematical operations / functions on the data such as sums, products etc.</a:t>
            </a:r>
          </a:p>
          <a:p>
            <a:endParaRPr lang="en-US" sz="1000" dirty="0"/>
          </a:p>
          <a:p>
            <a:r>
              <a:rPr lang="en-US" b="1" dirty="0"/>
              <a:t>Visualizing data</a:t>
            </a:r>
            <a:r>
              <a:rPr lang="en-US" dirty="0"/>
              <a:t> – load data in e.g. lists, vectors, matrices and convert it into a graphical representation</a:t>
            </a:r>
          </a:p>
          <a:p>
            <a:endParaRPr lang="en-US" sz="200" b="1" dirty="0"/>
          </a:p>
          <a:p>
            <a:r>
              <a:rPr lang="en-US" dirty="0"/>
              <a:t>When we load data, it is stored in </a:t>
            </a:r>
            <a:r>
              <a:rPr lang="en-US" b="1" dirty="0"/>
              <a:t>random access memory RAM </a:t>
            </a:r>
            <a:r>
              <a:rPr lang="en-US" dirty="0"/>
              <a:t>– the larger the dataset the more memory we need.</a:t>
            </a:r>
            <a:endParaRPr lang="en-US" b="1" dirty="0"/>
          </a:p>
        </p:txBody>
      </p:sp>
      <p:pic>
        <p:nvPicPr>
          <p:cNvPr id="5" name="Picture 2" descr="Image result for database search">
            <a:extLst>
              <a:ext uri="{FF2B5EF4-FFF2-40B4-BE49-F238E27FC236}">
                <a16:creationId xmlns:a16="http://schemas.microsoft.com/office/drawing/2014/main" id="{33699AF3-111B-1041-A7C3-375FAB7F29E1}"/>
              </a:ext>
            </a:extLst>
          </p:cNvPr>
          <p:cNvPicPr>
            <a:picLocks noChangeAspect="1" noChangeArrowheads="1"/>
          </p:cNvPicPr>
          <p:nvPr/>
        </p:nvPicPr>
        <p:blipFill rotWithShape="1">
          <a:blip r:embed="rId2">
            <a:alphaModFix amt="88000"/>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Effect>
                      <a14:brightnessContrast bright="60000"/>
                    </a14:imgEffect>
                  </a14:imgLayer>
                </a14:imgProps>
              </a:ext>
              <a:ext uri="{28A0092B-C50C-407E-A947-70E740481C1C}">
                <a14:useLocalDpi xmlns:a14="http://schemas.microsoft.com/office/drawing/2010/main" val="0"/>
              </a:ext>
            </a:extLst>
          </a:blip>
          <a:srcRect/>
          <a:stretch/>
        </p:blipFill>
        <p:spPr bwMode="auto">
          <a:xfrm>
            <a:off x="1913944" y="2163905"/>
            <a:ext cx="862300" cy="882315"/>
          </a:xfrm>
          <a:prstGeom prst="rect">
            <a:avLst/>
          </a:prstGeom>
          <a:noFill/>
        </p:spPr>
      </p:pic>
      <p:pic>
        <p:nvPicPr>
          <p:cNvPr id="6" name="Picture 5" descr="nn.png">
            <a:extLst>
              <a:ext uri="{FF2B5EF4-FFF2-40B4-BE49-F238E27FC236}">
                <a16:creationId xmlns:a16="http://schemas.microsoft.com/office/drawing/2014/main" id="{BA4719C7-16E9-B445-B674-3503352EA33D}"/>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6436434" y="2687272"/>
            <a:ext cx="2105122" cy="2001116"/>
          </a:xfrm>
          <a:prstGeom prst="rect">
            <a:avLst/>
          </a:prstGeom>
        </p:spPr>
      </p:pic>
      <p:sp>
        <p:nvSpPr>
          <p:cNvPr id="7" name="Triangle 6">
            <a:extLst>
              <a:ext uri="{FF2B5EF4-FFF2-40B4-BE49-F238E27FC236}">
                <a16:creationId xmlns:a16="http://schemas.microsoft.com/office/drawing/2014/main" id="{787D6495-894D-F848-9EBA-B1FE231FAE8C}"/>
              </a:ext>
            </a:extLst>
          </p:cNvPr>
          <p:cNvSpPr/>
          <p:nvPr/>
        </p:nvSpPr>
        <p:spPr>
          <a:xfrm rot="5400000">
            <a:off x="2626944" y="2573503"/>
            <a:ext cx="768242" cy="1771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0B3A791D-53E9-B04F-9290-BA69C39C8BFF}"/>
              </a:ext>
            </a:extLst>
          </p:cNvPr>
          <p:cNvSpPr/>
          <p:nvPr/>
        </p:nvSpPr>
        <p:spPr>
          <a:xfrm>
            <a:off x="3369322" y="2212920"/>
            <a:ext cx="1716505" cy="898358"/>
          </a:xfrm>
          <a:prstGeom prst="roundRect">
            <a:avLst/>
          </a:prstGeom>
          <a:noFill/>
          <a:ln w="28575">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2"/>
                </a:solidFill>
                <a:latin typeface="Lato Heavy" panose="020F0502020204030203" pitchFamily="34" charset="0"/>
                <a:ea typeface="Lato Heavy" panose="020F0502020204030203" pitchFamily="34" charset="0"/>
                <a:cs typeface="Lato Heavy" panose="020F0502020204030203" pitchFamily="34" charset="0"/>
              </a:rPr>
              <a:t>COMPUTER + CODE</a:t>
            </a:r>
          </a:p>
        </p:txBody>
      </p:sp>
      <p:sp>
        <p:nvSpPr>
          <p:cNvPr id="10" name="Triangle 9">
            <a:extLst>
              <a:ext uri="{FF2B5EF4-FFF2-40B4-BE49-F238E27FC236}">
                <a16:creationId xmlns:a16="http://schemas.microsoft.com/office/drawing/2014/main" id="{DF2AFE23-F177-144C-AA18-C937CDA4261B}"/>
              </a:ext>
            </a:extLst>
          </p:cNvPr>
          <p:cNvSpPr/>
          <p:nvPr/>
        </p:nvSpPr>
        <p:spPr>
          <a:xfrm rot="5400000">
            <a:off x="4996406" y="2545165"/>
            <a:ext cx="768242" cy="1771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Chart&#10;&#10;Description automatically generated">
            <a:extLst>
              <a:ext uri="{FF2B5EF4-FFF2-40B4-BE49-F238E27FC236}">
                <a16:creationId xmlns:a16="http://schemas.microsoft.com/office/drawing/2014/main" id="{30DA8275-5EAC-0248-8820-E1685D4D0278}"/>
              </a:ext>
            </a:extLst>
          </p:cNvPr>
          <p:cNvPicPr>
            <a:picLocks noChangeAspect="1"/>
          </p:cNvPicPr>
          <p:nvPr/>
        </p:nvPicPr>
        <p:blipFill>
          <a:blip r:embed="rId6"/>
          <a:stretch>
            <a:fillRect/>
          </a:stretch>
        </p:blipFill>
        <p:spPr>
          <a:xfrm>
            <a:off x="5783160" y="2025331"/>
            <a:ext cx="1446896" cy="1472550"/>
          </a:xfrm>
          <a:prstGeom prst="rect">
            <a:avLst/>
          </a:prstGeom>
        </p:spPr>
      </p:pic>
    </p:spTree>
    <p:extLst>
      <p:ext uri="{BB962C8B-B14F-4D97-AF65-F5344CB8AC3E}">
        <p14:creationId xmlns:p14="http://schemas.microsoft.com/office/powerpoint/2010/main" val="3366029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this class about?</a:t>
            </a:r>
          </a:p>
        </p:txBody>
      </p:sp>
      <p:sp>
        <p:nvSpPr>
          <p:cNvPr id="6" name="object 4">
            <a:extLst>
              <a:ext uri="{FF2B5EF4-FFF2-40B4-BE49-F238E27FC236}">
                <a16:creationId xmlns:a16="http://schemas.microsoft.com/office/drawing/2014/main" id="{9DCDCF12-681E-4E50-9567-70742B218DCD}"/>
              </a:ext>
            </a:extLst>
          </p:cNvPr>
          <p:cNvSpPr txBox="1"/>
          <p:nvPr/>
        </p:nvSpPr>
        <p:spPr>
          <a:xfrm>
            <a:off x="535938" y="1538168"/>
            <a:ext cx="8503131" cy="4474302"/>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lang="en-US" sz="2600" spc="-10" dirty="0">
                <a:latin typeface="Lato" panose="020F0502020204030203" pitchFamily="34" charset="0"/>
                <a:ea typeface="Lato" panose="020F0502020204030203" pitchFamily="34" charset="0"/>
                <a:cs typeface="Lato" panose="020F0502020204030203" pitchFamily="34" charset="0"/>
              </a:rPr>
              <a:t>Overview of </a:t>
            </a:r>
            <a:r>
              <a:rPr sz="2600" b="1" spc="-20" dirty="0">
                <a:latin typeface="Lato" panose="020F0502020204030203" pitchFamily="34" charset="0"/>
                <a:ea typeface="Lato" panose="020F0502020204030203" pitchFamily="34" charset="0"/>
                <a:cs typeface="Lato" panose="020F0502020204030203" pitchFamily="34" charset="0"/>
              </a:rPr>
              <a:t>Data </a:t>
            </a:r>
            <a:r>
              <a:rPr sz="2600" b="1" spc="-5" dirty="0">
                <a:latin typeface="Lato" panose="020F0502020204030203" pitchFamily="34" charset="0"/>
                <a:ea typeface="Lato" panose="020F0502020204030203" pitchFamily="34" charset="0"/>
                <a:cs typeface="Lato" panose="020F0502020204030203" pitchFamily="34" charset="0"/>
              </a:rPr>
              <a:t>Science</a:t>
            </a:r>
            <a:r>
              <a:rPr sz="2600" b="1" spc="15" dirty="0">
                <a:latin typeface="Lato" panose="020F0502020204030203" pitchFamily="34" charset="0"/>
                <a:ea typeface="Lato" panose="020F0502020204030203" pitchFamily="34" charset="0"/>
                <a:cs typeface="Lato" panose="020F0502020204030203" pitchFamily="34" charset="0"/>
              </a:rPr>
              <a:t> </a:t>
            </a:r>
            <a:r>
              <a:rPr sz="2600" b="1" spc="-5" dirty="0">
                <a:latin typeface="Lato" panose="020F0502020204030203" pitchFamily="34" charset="0"/>
                <a:ea typeface="Lato" panose="020F0502020204030203" pitchFamily="34" charset="0"/>
                <a:cs typeface="Lato" panose="020F0502020204030203" pitchFamily="34" charset="0"/>
              </a:rPr>
              <a:t>methods</a:t>
            </a:r>
            <a:endParaRPr sz="2600" b="1" dirty="0">
              <a:latin typeface="Lato" panose="020F0502020204030203" pitchFamily="34" charset="0"/>
              <a:ea typeface="Lato" panose="020F0502020204030203" pitchFamily="34" charset="0"/>
              <a:cs typeface="Lato" panose="020F0502020204030203" pitchFamily="34" charset="0"/>
            </a:endParaRPr>
          </a:p>
          <a:p>
            <a:pPr marL="927100" lvl="1" indent="-457200">
              <a:lnSpc>
                <a:spcPct val="100000"/>
              </a:lnSpc>
              <a:spcBef>
                <a:spcPts val="695"/>
              </a:spcBef>
              <a:buFont typeface="Arial" panose="020B0604020202020204" pitchFamily="34" charset="0"/>
              <a:buChar char="•"/>
              <a:tabLst>
                <a:tab pos="755650" algn="l"/>
              </a:tabLst>
            </a:pPr>
            <a:r>
              <a:rPr lang="en-US" sz="2600" spc="-65" dirty="0">
                <a:latin typeface="Lato" panose="020F0502020204030203" pitchFamily="34" charset="0"/>
                <a:ea typeface="Lato" panose="020F0502020204030203" pitchFamily="34" charset="0"/>
                <a:cs typeface="Lato" panose="020F0502020204030203" pitchFamily="34" charset="0"/>
              </a:rPr>
              <a:t>Basics of statistics </a:t>
            </a:r>
          </a:p>
          <a:p>
            <a:pPr marL="927100" lvl="1" indent="-457200">
              <a:lnSpc>
                <a:spcPct val="100000"/>
              </a:lnSpc>
              <a:spcBef>
                <a:spcPts val="695"/>
              </a:spcBef>
              <a:buFont typeface="Arial" panose="020B0604020202020204" pitchFamily="34" charset="0"/>
              <a:buChar char="•"/>
              <a:tabLst>
                <a:tab pos="755650" algn="l"/>
              </a:tabLst>
            </a:pPr>
            <a:r>
              <a:rPr sz="2600" spc="-65" dirty="0">
                <a:latin typeface="Lato" panose="020F0502020204030203" pitchFamily="34" charset="0"/>
                <a:ea typeface="Lato" panose="020F0502020204030203" pitchFamily="34" charset="0"/>
                <a:cs typeface="Lato" panose="020F0502020204030203" pitchFamily="34" charset="0"/>
              </a:rPr>
              <a:t>Tool </a:t>
            </a:r>
            <a:r>
              <a:rPr sz="2600" spc="-10" dirty="0">
                <a:latin typeface="Lato" panose="020F0502020204030203" pitchFamily="34" charset="0"/>
                <a:ea typeface="Lato" panose="020F0502020204030203" pitchFamily="34" charset="0"/>
                <a:cs typeface="Lato" panose="020F0502020204030203" pitchFamily="34" charset="0"/>
              </a:rPr>
              <a:t>selection</a:t>
            </a:r>
            <a:endParaRPr sz="2600" dirty="0">
              <a:latin typeface="Lato" panose="020F0502020204030203" pitchFamily="34" charset="0"/>
              <a:ea typeface="Lato" panose="020F0502020204030203" pitchFamily="34" charset="0"/>
              <a:cs typeface="Lato" panose="020F0502020204030203" pitchFamily="34" charset="0"/>
            </a:endParaRPr>
          </a:p>
          <a:p>
            <a:pPr marL="927100" lvl="1" indent="-457200">
              <a:lnSpc>
                <a:spcPct val="100000"/>
              </a:lnSpc>
              <a:spcBef>
                <a:spcPts val="675"/>
              </a:spcBef>
              <a:buFont typeface="Arial" panose="020B0604020202020204" pitchFamily="34" charset="0"/>
              <a:buChar char="•"/>
              <a:tabLst>
                <a:tab pos="755650" algn="l"/>
              </a:tabLst>
            </a:pPr>
            <a:r>
              <a:rPr sz="2600" spc="-10" dirty="0">
                <a:latin typeface="Lato" panose="020F0502020204030203" pitchFamily="34" charset="0"/>
                <a:ea typeface="Lato" panose="020F0502020204030203" pitchFamily="34" charset="0"/>
                <a:cs typeface="Lato" panose="020F0502020204030203" pitchFamily="34" charset="0"/>
              </a:rPr>
              <a:t>Best</a:t>
            </a:r>
            <a:r>
              <a:rPr sz="2600" spc="-100" dirty="0">
                <a:latin typeface="Lato" panose="020F0502020204030203" pitchFamily="34" charset="0"/>
                <a:ea typeface="Lato" panose="020F0502020204030203" pitchFamily="34" charset="0"/>
                <a:cs typeface="Lato" panose="020F0502020204030203" pitchFamily="34" charset="0"/>
              </a:rPr>
              <a:t> </a:t>
            </a:r>
            <a:r>
              <a:rPr sz="2600" spc="-10" dirty="0">
                <a:latin typeface="Lato" panose="020F0502020204030203" pitchFamily="34" charset="0"/>
                <a:ea typeface="Lato" panose="020F0502020204030203" pitchFamily="34" charset="0"/>
                <a:cs typeface="Lato" panose="020F0502020204030203" pitchFamily="34" charset="0"/>
              </a:rPr>
              <a:t>practices</a:t>
            </a:r>
            <a:endParaRPr sz="2600" dirty="0">
              <a:latin typeface="Lato" panose="020F0502020204030203" pitchFamily="34" charset="0"/>
              <a:ea typeface="Lato" panose="020F0502020204030203" pitchFamily="34" charset="0"/>
              <a:cs typeface="Lato" panose="020F0502020204030203" pitchFamily="34" charset="0"/>
            </a:endParaRPr>
          </a:p>
          <a:p>
            <a:pPr marL="927100" lvl="1" indent="-457200">
              <a:lnSpc>
                <a:spcPct val="100000"/>
              </a:lnSpc>
              <a:spcBef>
                <a:spcPts val="670"/>
              </a:spcBef>
              <a:buFont typeface="Arial" panose="020B0604020202020204" pitchFamily="34" charset="0"/>
              <a:buChar char="•"/>
              <a:tabLst>
                <a:tab pos="755650" algn="l"/>
              </a:tabLst>
            </a:pPr>
            <a:r>
              <a:rPr sz="2600" spc="-5" dirty="0">
                <a:latin typeface="Lato" panose="020F0502020204030203" pitchFamily="34" charset="0"/>
                <a:ea typeface="Lato" panose="020F0502020204030203" pitchFamily="34" charset="0"/>
                <a:cs typeface="Lato" panose="020F0502020204030203" pitchFamily="34" charset="0"/>
              </a:rPr>
              <a:t>Not about designing </a:t>
            </a:r>
            <a:r>
              <a:rPr sz="2600" spc="-10" dirty="0">
                <a:latin typeface="Lato" panose="020F0502020204030203" pitchFamily="34" charset="0"/>
                <a:ea typeface="Lato" panose="020F0502020204030203" pitchFamily="34" charset="0"/>
                <a:cs typeface="Lato" panose="020F0502020204030203" pitchFamily="34" charset="0"/>
              </a:rPr>
              <a:t>new</a:t>
            </a:r>
            <a:r>
              <a:rPr sz="2600" spc="15" dirty="0">
                <a:latin typeface="Lato" panose="020F0502020204030203" pitchFamily="34" charset="0"/>
                <a:ea typeface="Lato" panose="020F0502020204030203" pitchFamily="34" charset="0"/>
                <a:cs typeface="Lato" panose="020F0502020204030203" pitchFamily="34" charset="0"/>
              </a:rPr>
              <a:t> </a:t>
            </a:r>
            <a:r>
              <a:rPr sz="2600" spc="-10" dirty="0">
                <a:latin typeface="Lato" panose="020F0502020204030203" pitchFamily="34" charset="0"/>
                <a:ea typeface="Lato" panose="020F0502020204030203" pitchFamily="34" charset="0"/>
                <a:cs typeface="Lato" panose="020F0502020204030203" pitchFamily="34" charset="0"/>
              </a:rPr>
              <a:t>algorithms</a:t>
            </a:r>
            <a:endParaRPr sz="2600" dirty="0">
              <a:latin typeface="Lato" panose="020F0502020204030203" pitchFamily="34" charset="0"/>
              <a:ea typeface="Lato" panose="020F0502020204030203" pitchFamily="34" charset="0"/>
              <a:cs typeface="Lato" panose="020F0502020204030203" pitchFamily="34" charset="0"/>
            </a:endParaRPr>
          </a:p>
          <a:p>
            <a:pPr lvl="1">
              <a:lnSpc>
                <a:spcPct val="100000"/>
              </a:lnSpc>
            </a:pPr>
            <a:endParaRPr sz="2600" dirty="0">
              <a:latin typeface="Lato" panose="020F0502020204030203" pitchFamily="34" charset="0"/>
              <a:ea typeface="Lato" panose="020F0502020204030203" pitchFamily="34" charset="0"/>
              <a:cs typeface="Lato" panose="020F0502020204030203" pitchFamily="34" charset="0"/>
            </a:endParaRPr>
          </a:p>
          <a:p>
            <a:pPr marL="12700">
              <a:lnSpc>
                <a:spcPct val="100000"/>
              </a:lnSpc>
              <a:tabLst>
                <a:tab pos="354965" algn="l"/>
                <a:tab pos="355600" algn="l"/>
              </a:tabLst>
            </a:pPr>
            <a:r>
              <a:rPr sz="2600" b="1" spc="-15" dirty="0">
                <a:latin typeface="Lato" panose="020F0502020204030203" pitchFamily="34" charset="0"/>
                <a:ea typeface="Lato" panose="020F0502020204030203" pitchFamily="34" charset="0"/>
                <a:cs typeface="Lato" panose="020F0502020204030203" pitchFamily="34" charset="0"/>
              </a:rPr>
              <a:t>Group project </a:t>
            </a:r>
            <a:r>
              <a:rPr sz="2600" spc="-5" dirty="0">
                <a:latin typeface="Lato" panose="020F0502020204030203" pitchFamily="34" charset="0"/>
                <a:ea typeface="Lato" panose="020F0502020204030203" pitchFamily="34" charset="0"/>
                <a:cs typeface="Lato" panose="020F0502020204030203" pitchFamily="34" charset="0"/>
              </a:rPr>
              <a:t>using these</a:t>
            </a:r>
            <a:r>
              <a:rPr sz="2600" spc="50" dirty="0">
                <a:latin typeface="Lato" panose="020F0502020204030203" pitchFamily="34" charset="0"/>
                <a:ea typeface="Lato" panose="020F0502020204030203" pitchFamily="34" charset="0"/>
                <a:cs typeface="Lato" panose="020F0502020204030203" pitchFamily="34" charset="0"/>
              </a:rPr>
              <a:t> </a:t>
            </a:r>
            <a:r>
              <a:rPr sz="2600" spc="-5" dirty="0">
                <a:latin typeface="Lato" panose="020F0502020204030203" pitchFamily="34" charset="0"/>
                <a:ea typeface="Lato" panose="020F0502020204030203" pitchFamily="34" charset="0"/>
                <a:cs typeface="Lato" panose="020F0502020204030203" pitchFamily="34" charset="0"/>
              </a:rPr>
              <a:t>methods</a:t>
            </a:r>
            <a:endParaRPr sz="2600" dirty="0">
              <a:latin typeface="Lato" panose="020F0502020204030203" pitchFamily="34" charset="0"/>
              <a:ea typeface="Lato" panose="020F0502020204030203" pitchFamily="34" charset="0"/>
              <a:cs typeface="Lato" panose="020F0502020204030203" pitchFamily="34" charset="0"/>
            </a:endParaRPr>
          </a:p>
          <a:p>
            <a:pPr>
              <a:lnSpc>
                <a:spcPct val="100000"/>
              </a:lnSpc>
              <a:spcBef>
                <a:spcPts val="15"/>
              </a:spcBef>
            </a:pPr>
            <a:endParaRPr sz="2600" dirty="0">
              <a:latin typeface="Lato" panose="020F0502020204030203" pitchFamily="34" charset="0"/>
              <a:ea typeface="Lato" panose="020F0502020204030203" pitchFamily="34" charset="0"/>
              <a:cs typeface="Lato" panose="020F0502020204030203" pitchFamily="34" charset="0"/>
            </a:endParaRPr>
          </a:p>
          <a:p>
            <a:pPr marL="12700">
              <a:lnSpc>
                <a:spcPct val="100000"/>
              </a:lnSpc>
              <a:tabLst>
                <a:tab pos="354965" algn="l"/>
                <a:tab pos="355600" algn="l"/>
              </a:tabLst>
            </a:pPr>
            <a:r>
              <a:rPr lang="en-US" sz="2600" spc="-20" dirty="0">
                <a:latin typeface="Lato" panose="020F0502020204030203" pitchFamily="34" charset="0"/>
                <a:ea typeface="Lato" panose="020F0502020204030203" pitchFamily="34" charset="0"/>
                <a:cs typeface="Lato" panose="020F0502020204030203" pitchFamily="34" charset="0"/>
              </a:rPr>
              <a:t>Provide you with computational tools and a computational mindset to tackle science problems </a:t>
            </a:r>
            <a:endParaRPr sz="26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539297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864ED-A331-EE4A-BA0B-17188AD4878B}"/>
              </a:ext>
            </a:extLst>
          </p:cNvPr>
          <p:cNvSpPr>
            <a:spLocks noGrp="1"/>
          </p:cNvSpPr>
          <p:nvPr>
            <p:ph type="title"/>
          </p:nvPr>
        </p:nvSpPr>
        <p:spPr/>
        <p:txBody>
          <a:bodyPr/>
          <a:lstStyle/>
          <a:p>
            <a:r>
              <a:rPr lang="en-US" dirty="0"/>
              <a:t>Memory &amp; time to compute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7FF181-435F-F24D-A7CB-D08C4A85D05B}"/>
                  </a:ext>
                </a:extLst>
              </p:cNvPr>
              <p:cNvSpPr>
                <a:spLocks noGrp="1"/>
              </p:cNvSpPr>
              <p:nvPr>
                <p:ph idx="1"/>
              </p:nvPr>
            </p:nvSpPr>
            <p:spPr/>
            <p:txBody>
              <a:bodyPr>
                <a:normAutofit/>
              </a:bodyPr>
              <a:lstStyle/>
              <a:p>
                <a:pPr marL="0" indent="0">
                  <a:buNone/>
                </a:pPr>
                <a:r>
                  <a:rPr lang="en-US" b="1" dirty="0"/>
                  <a:t>Modeling data – the larger the data the more time needed to carry out an operation</a:t>
                </a:r>
              </a:p>
              <a:p>
                <a:pPr marL="0" indent="0">
                  <a:buNone/>
                </a:pPr>
                <a:endParaRPr lang="en-US" b="1" dirty="0"/>
              </a:p>
              <a:p>
                <a:r>
                  <a:rPr lang="en-US" dirty="0"/>
                  <a:t>Scalar multiplication - </a:t>
                </a:r>
                <a:r>
                  <a:rPr lang="en-US" dirty="0">
                    <a:solidFill>
                      <a:schemeClr val="accent2"/>
                    </a:solidFill>
                  </a:rPr>
                  <a:t>1.0 </a:t>
                </a:r>
                <a14:m>
                  <m:oMath xmlns:m="http://schemas.openxmlformats.org/officeDocument/2006/math">
                    <m:r>
                      <a:rPr lang="en-US" i="1" dirty="0">
                        <a:solidFill>
                          <a:schemeClr val="accent2"/>
                        </a:solidFill>
                        <a:latin typeface="Cambria Math" panose="02040503050406030204" pitchFamily="18" charset="0"/>
                      </a:rPr>
                      <m:t>⋅</m:t>
                    </m:r>
                  </m:oMath>
                </a14:m>
                <a:r>
                  <a:rPr lang="en-US" dirty="0">
                    <a:solidFill>
                      <a:schemeClr val="accent2"/>
                    </a:solidFill>
                  </a:rPr>
                  <a:t> 2.0</a:t>
                </a:r>
              </a:p>
              <a:p>
                <a:r>
                  <a:rPr lang="en-US" dirty="0"/>
                  <a:t>Vector multiplication – </a:t>
                </a:r>
                <a:r>
                  <a:rPr lang="en-US" dirty="0">
                    <a:solidFill>
                      <a:schemeClr val="tx2">
                        <a:lumMod val="75000"/>
                      </a:schemeClr>
                    </a:solidFill>
                  </a:rPr>
                  <a:t>[1.0 2.0 3.0 … ] </a:t>
                </a:r>
                <a14:m>
                  <m:oMath xmlns:m="http://schemas.openxmlformats.org/officeDocument/2006/math">
                    <m:r>
                      <a:rPr lang="en-US" i="1" dirty="0">
                        <a:solidFill>
                          <a:schemeClr val="tx2">
                            <a:lumMod val="75000"/>
                          </a:schemeClr>
                        </a:solidFill>
                        <a:latin typeface="Cambria Math" panose="02040503050406030204" pitchFamily="18" charset="0"/>
                      </a:rPr>
                      <m:t>⋅</m:t>
                    </m:r>
                  </m:oMath>
                </a14:m>
                <a:r>
                  <a:rPr lang="en-US" dirty="0">
                    <a:solidFill>
                      <a:schemeClr val="tx2">
                        <a:lumMod val="75000"/>
                      </a:schemeClr>
                    </a:solidFill>
                  </a:rPr>
                  <a:t> [2.3 4.5 5.2 …]</a:t>
                </a:r>
              </a:p>
              <a:p>
                <a:pPr marL="0" indent="0" algn="ctr">
                  <a:buNone/>
                </a:pPr>
                <a:endParaRPr lang="en-US" b="1" dirty="0"/>
              </a:p>
              <a:p>
                <a:pPr marL="0" indent="0" algn="ctr">
                  <a:buNone/>
                </a:pPr>
                <a:r>
                  <a:rPr lang="en-US" sz="2800" b="1" dirty="0">
                    <a:solidFill>
                      <a:schemeClr val="accent2"/>
                    </a:solidFill>
                  </a:rPr>
                  <a:t>Time 1</a:t>
                </a:r>
                <a14:m>
                  <m:oMath xmlns:m="http://schemas.openxmlformats.org/officeDocument/2006/math">
                    <m:r>
                      <a:rPr lang="en-US" sz="2800" b="1" i="0" dirty="0" smtClean="0">
                        <a:solidFill>
                          <a:schemeClr val="accent2"/>
                        </a:solidFill>
                        <a:latin typeface="Cambria Math" panose="02040503050406030204" pitchFamily="18" charset="0"/>
                        <a:ea typeface="Cambria Math" panose="02040503050406030204" pitchFamily="18" charset="0"/>
                      </a:rPr>
                      <m:t> </m:t>
                    </m:r>
                    <m:r>
                      <a:rPr lang="en-US" sz="2800" i="1" dirty="0" smtClean="0">
                        <a:latin typeface="Cambria Math" panose="02040503050406030204" pitchFamily="18" charset="0"/>
                        <a:ea typeface="Cambria Math" panose="02040503050406030204" pitchFamily="18" charset="0"/>
                      </a:rPr>
                      <m:t>≪</m:t>
                    </m:r>
                  </m:oMath>
                </a14:m>
                <a:r>
                  <a:rPr lang="en-US" sz="2800" dirty="0"/>
                  <a:t> </a:t>
                </a:r>
                <a:r>
                  <a:rPr lang="en-US" sz="2800" b="1" dirty="0">
                    <a:solidFill>
                      <a:schemeClr val="tx2">
                        <a:lumMod val="75000"/>
                      </a:schemeClr>
                    </a:solidFill>
                  </a:rPr>
                  <a:t>Time 2</a:t>
                </a:r>
              </a:p>
              <a:p>
                <a:pPr marL="0" indent="0" algn="ctr">
                  <a:buNone/>
                </a:pPr>
                <a:endParaRPr lang="en-US" sz="2800" b="1" dirty="0">
                  <a:solidFill>
                    <a:schemeClr val="tx2">
                      <a:lumMod val="75000"/>
                    </a:schemeClr>
                  </a:solidFill>
                </a:endParaRPr>
              </a:p>
              <a:p>
                <a:r>
                  <a:rPr lang="en-US" dirty="0"/>
                  <a:t>For vector of length </a:t>
                </a:r>
                <a:r>
                  <a:rPr lang="en-US" i="1" dirty="0"/>
                  <a:t>N</a:t>
                </a:r>
                <a:r>
                  <a:rPr lang="en-US" dirty="0"/>
                  <a:t>, when carrying out the dot product we make </a:t>
                </a:r>
                <a:r>
                  <a:rPr lang="en-US" i="1" dirty="0"/>
                  <a:t>N</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i="1" dirty="0"/>
                  <a:t>N</a:t>
                </a:r>
                <a:r>
                  <a:rPr lang="en-US" dirty="0"/>
                  <a:t> multiplications and sum </a:t>
                </a:r>
                <a:r>
                  <a:rPr lang="en-US" i="1" dirty="0"/>
                  <a:t>N</a:t>
                </a:r>
                <a:r>
                  <a:rPr lang="en-US" dirty="0"/>
                  <a:t> numbers afterwards</a:t>
                </a:r>
              </a:p>
              <a:p>
                <a:endParaRPr lang="en-US" dirty="0"/>
              </a:p>
              <a:p>
                <a:pPr marL="0" indent="0" algn="ctr">
                  <a:buNone/>
                </a:pPr>
                <a:endParaRPr lang="en-US" b="1" dirty="0">
                  <a:solidFill>
                    <a:schemeClr val="tx2">
                      <a:lumMod val="75000"/>
                    </a:schemeClr>
                  </a:solidFill>
                </a:endParaRPr>
              </a:p>
            </p:txBody>
          </p:sp>
        </mc:Choice>
        <mc:Fallback xmlns="">
          <p:sp>
            <p:nvSpPr>
              <p:cNvPr id="3" name="Content Placeholder 2">
                <a:extLst>
                  <a:ext uri="{FF2B5EF4-FFF2-40B4-BE49-F238E27FC236}">
                    <a16:creationId xmlns:a16="http://schemas.microsoft.com/office/drawing/2014/main" id="{527FF181-435F-F24D-A7CB-D08C4A85D05B}"/>
                  </a:ext>
                </a:extLst>
              </p:cNvPr>
              <p:cNvSpPr>
                <a:spLocks noGrp="1" noRot="1" noChangeAspect="1" noMove="1" noResize="1" noEditPoints="1" noAdjustHandles="1" noChangeArrowheads="1" noChangeShapeType="1" noTextEdit="1"/>
              </p:cNvSpPr>
              <p:nvPr>
                <p:ph idx="1"/>
              </p:nvPr>
            </p:nvSpPr>
            <p:spPr>
              <a:blipFill>
                <a:blip r:embed="rId2"/>
                <a:stretch>
                  <a:fillRect l="-1235" t="-752" r="-1852"/>
                </a:stretch>
              </a:blipFill>
            </p:spPr>
            <p:txBody>
              <a:bodyPr/>
              <a:lstStyle/>
              <a:p>
                <a:r>
                  <a:rPr lang="en-US">
                    <a:noFill/>
                  </a:rPr>
                  <a:t> </a:t>
                </a:r>
              </a:p>
            </p:txBody>
          </p:sp>
        </mc:Fallback>
      </mc:AlternateContent>
    </p:spTree>
    <p:extLst>
      <p:ext uri="{BB962C8B-B14F-4D97-AF65-F5344CB8AC3E}">
        <p14:creationId xmlns:p14="http://schemas.microsoft.com/office/powerpoint/2010/main" val="10176477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4EFDA-6A61-DF48-B638-9E93078E6181}"/>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DB77CD82-9EBD-B943-AD0F-433775FEE787}"/>
              </a:ext>
            </a:extLst>
          </p:cNvPr>
          <p:cNvSpPr>
            <a:spLocks noGrp="1"/>
          </p:cNvSpPr>
          <p:nvPr>
            <p:ph idx="1"/>
          </p:nvPr>
        </p:nvSpPr>
        <p:spPr/>
        <p:txBody>
          <a:bodyPr>
            <a:normAutofit/>
          </a:bodyPr>
          <a:lstStyle/>
          <a:p>
            <a:pPr marL="0" indent="0">
              <a:buNone/>
            </a:pPr>
            <a:r>
              <a:rPr lang="en-US" dirty="0"/>
              <a:t>Evaluating models, extracting properties from/using large dataset is </a:t>
            </a:r>
            <a:r>
              <a:rPr lang="en-US" b="1" dirty="0">
                <a:solidFill>
                  <a:schemeClr val="accent6">
                    <a:lumMod val="75000"/>
                  </a:schemeClr>
                </a:solidFill>
              </a:rPr>
              <a:t>computationally demanding: </a:t>
            </a:r>
            <a:r>
              <a:rPr lang="en-US" b="1" dirty="0"/>
              <a:t>high memory cost </a:t>
            </a:r>
            <a:r>
              <a:rPr lang="en-US" dirty="0"/>
              <a:t>&amp; </a:t>
            </a:r>
            <a:r>
              <a:rPr lang="en-US" b="1" dirty="0"/>
              <a:t>time demand</a:t>
            </a:r>
          </a:p>
          <a:p>
            <a:endParaRPr lang="en-US" sz="500" dirty="0"/>
          </a:p>
          <a:p>
            <a:pPr marL="0" indent="0">
              <a:buNone/>
            </a:pPr>
            <a:r>
              <a:rPr lang="en-US" dirty="0"/>
              <a:t>We need answers now for important problems</a:t>
            </a:r>
          </a:p>
          <a:p>
            <a:pPr marL="0" indent="0">
              <a:buNone/>
            </a:pPr>
            <a:endParaRPr lang="en-US" dirty="0"/>
          </a:p>
          <a:p>
            <a:pPr lvl="1">
              <a:buFont typeface="Courier New" panose="02070309020205020404" pitchFamily="49" charset="0"/>
              <a:buChar char="o"/>
            </a:pPr>
            <a:r>
              <a:rPr lang="en-US" dirty="0"/>
              <a:t>Cure to COVID 19 / drug design</a:t>
            </a:r>
          </a:p>
          <a:p>
            <a:pPr lvl="1">
              <a:buFont typeface="Courier New" panose="02070309020205020404" pitchFamily="49" charset="0"/>
              <a:buChar char="o"/>
            </a:pPr>
            <a:r>
              <a:rPr lang="en-US" dirty="0"/>
              <a:t>Global warming - ecological forecasting</a:t>
            </a:r>
          </a:p>
          <a:p>
            <a:pPr lvl="1">
              <a:buFont typeface="Courier New" panose="02070309020205020404" pitchFamily="49" charset="0"/>
              <a:buChar char="o"/>
            </a:pPr>
            <a:r>
              <a:rPr lang="en-US" dirty="0"/>
              <a:t>Real-time sensing, learning, decision-making</a:t>
            </a:r>
          </a:p>
          <a:p>
            <a:pPr lvl="1">
              <a:buFont typeface="Courier New" panose="02070309020205020404" pitchFamily="49" charset="0"/>
              <a:buChar char="o"/>
            </a:pPr>
            <a:r>
              <a:rPr lang="en-US" dirty="0"/>
              <a:t>Detecting hazardous weather</a:t>
            </a:r>
          </a:p>
        </p:txBody>
      </p:sp>
      <p:pic>
        <p:nvPicPr>
          <p:cNvPr id="1028" name="Picture 4" descr="Mass-produced European solar panels on the horizon - Information Centre -  Research &amp; Innovation - European Commission">
            <a:extLst>
              <a:ext uri="{FF2B5EF4-FFF2-40B4-BE49-F238E27FC236}">
                <a16:creationId xmlns:a16="http://schemas.microsoft.com/office/drawing/2014/main" id="{130E1474-44E5-114D-991F-09862705D8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7343"/>
          <a:stretch/>
        </p:blipFill>
        <p:spPr bwMode="auto">
          <a:xfrm>
            <a:off x="7102218" y="4139197"/>
            <a:ext cx="1873216" cy="142039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at do you call the disease caused by the novel coronavirus? Covid-19">
            <a:extLst>
              <a:ext uri="{FF2B5EF4-FFF2-40B4-BE49-F238E27FC236}">
                <a16:creationId xmlns:a16="http://schemas.microsoft.com/office/drawing/2014/main" id="{4951B9A1-D6CB-A242-B968-F28C023040DC}"/>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42869" y="2718803"/>
            <a:ext cx="1420394" cy="14203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EATURE: Taking out the trash – how engineers could tackle the landfill  problem">
            <a:extLst>
              <a:ext uri="{FF2B5EF4-FFF2-40B4-BE49-F238E27FC236}">
                <a16:creationId xmlns:a16="http://schemas.microsoft.com/office/drawing/2014/main" id="{8310B172-90F5-B741-9AB7-2C025BFB61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8323" y="5560894"/>
            <a:ext cx="2060203" cy="116058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96EFE98-9B16-DE45-A102-6DF60B2CCBE8}"/>
              </a:ext>
            </a:extLst>
          </p:cNvPr>
          <p:cNvSpPr/>
          <p:nvPr/>
        </p:nvSpPr>
        <p:spPr>
          <a:xfrm>
            <a:off x="168566" y="5798145"/>
            <a:ext cx="4652128" cy="923330"/>
          </a:xfrm>
          <a:prstGeom prst="rect">
            <a:avLst/>
          </a:prstGeom>
        </p:spPr>
        <p:txBody>
          <a:bodyPr wrap="square">
            <a:spAutoFit/>
          </a:bodyPr>
          <a:lstStyle/>
          <a:p>
            <a:r>
              <a:rPr lang="en-US" dirty="0">
                <a:solidFill>
                  <a:srgbClr val="333333"/>
                </a:solidFill>
                <a:latin typeface="Arial" panose="020B0604020202020204" pitchFamily="34" charset="0"/>
              </a:rPr>
              <a:t>Ref: The National Science Foundation's (NSF) Harnessing the Data Revolution (HDR) Big Idea</a:t>
            </a:r>
            <a:endParaRPr lang="en-US" dirty="0"/>
          </a:p>
        </p:txBody>
      </p:sp>
    </p:spTree>
    <p:extLst>
      <p:ext uri="{BB962C8B-B14F-4D97-AF65-F5344CB8AC3E}">
        <p14:creationId xmlns:p14="http://schemas.microsoft.com/office/powerpoint/2010/main" val="14049258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5971-D2C0-C94D-930E-DFE00A91DE40}"/>
              </a:ext>
            </a:extLst>
          </p:cNvPr>
          <p:cNvSpPr>
            <a:spLocks noGrp="1"/>
          </p:cNvSpPr>
          <p:nvPr>
            <p:ph type="title"/>
          </p:nvPr>
        </p:nvSpPr>
        <p:spPr/>
        <p:txBody>
          <a:bodyPr/>
          <a:lstStyle/>
          <a:p>
            <a:r>
              <a:rPr lang="en-US" dirty="0"/>
              <a:t>Accelerating search &amp; modeling?</a:t>
            </a:r>
          </a:p>
        </p:txBody>
      </p:sp>
      <p:sp>
        <p:nvSpPr>
          <p:cNvPr id="3" name="Content Placeholder 2">
            <a:extLst>
              <a:ext uri="{FF2B5EF4-FFF2-40B4-BE49-F238E27FC236}">
                <a16:creationId xmlns:a16="http://schemas.microsoft.com/office/drawing/2014/main" id="{A2EDFA0D-D198-C54D-8B93-CC6859AC38AE}"/>
              </a:ext>
            </a:extLst>
          </p:cNvPr>
          <p:cNvSpPr>
            <a:spLocks noGrp="1"/>
          </p:cNvSpPr>
          <p:nvPr>
            <p:ph idx="1"/>
          </p:nvPr>
        </p:nvSpPr>
        <p:spPr/>
        <p:txBody>
          <a:bodyPr/>
          <a:lstStyle/>
          <a:p>
            <a:pPr marL="0" indent="0" algn="ctr">
              <a:buNone/>
            </a:pPr>
            <a:r>
              <a:rPr lang="en-US" dirty="0"/>
              <a:t>How can we </a:t>
            </a:r>
            <a:r>
              <a:rPr lang="en-US" b="1" dirty="0"/>
              <a:t>rapidly and accurately </a:t>
            </a:r>
            <a:r>
              <a:rPr lang="en-US" dirty="0"/>
              <a:t>analyze large sets to extract / model what is of interest?</a:t>
            </a:r>
          </a:p>
        </p:txBody>
      </p:sp>
      <p:pic>
        <p:nvPicPr>
          <p:cNvPr id="2050" name="Picture 2" descr="A Needle in a Haystack: This Company Helps Businesses Find the AI Solution  that's Right for Them -The Sociable">
            <a:extLst>
              <a:ext uri="{FF2B5EF4-FFF2-40B4-BE49-F238E27FC236}">
                <a16:creationId xmlns:a16="http://schemas.microsoft.com/office/drawing/2014/main" id="{6E22D32D-DA90-B64B-B88D-9D9A6D08A2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0484" y="2618941"/>
            <a:ext cx="4203032" cy="314789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F9AC3C9-EDA5-8741-B408-08B6C123460E}"/>
              </a:ext>
            </a:extLst>
          </p:cNvPr>
          <p:cNvSpPr txBox="1"/>
          <p:nvPr/>
        </p:nvSpPr>
        <p:spPr>
          <a:xfrm>
            <a:off x="3350735" y="3904476"/>
            <a:ext cx="2763371" cy="1692771"/>
          </a:xfrm>
          <a:prstGeom prst="rect">
            <a:avLst/>
          </a:prstGeom>
          <a:solidFill>
            <a:srgbClr val="212121">
              <a:alpha val="62353"/>
            </a:srgbClr>
          </a:solidFill>
        </p:spPr>
        <p:txBody>
          <a:bodyPr wrap="square" rtlCol="0">
            <a:spAutoFit/>
          </a:bodyPr>
          <a:lstStyle/>
          <a:p>
            <a:pPr algn="ctr"/>
            <a:r>
              <a:rPr lang="en-US" sz="2600" b="1" dirty="0">
                <a:solidFill>
                  <a:srgbClr val="D5FC79"/>
                </a:solidFill>
                <a:latin typeface="Lato Black" panose="020F0502020204030203" pitchFamily="34" charset="0"/>
                <a:ea typeface="Lato Black" panose="020F0502020204030203" pitchFamily="34" charset="0"/>
                <a:cs typeface="Lato Black" panose="020F0502020204030203" pitchFamily="34" charset="0"/>
              </a:rPr>
              <a:t>Data Science</a:t>
            </a:r>
          </a:p>
          <a:p>
            <a:pPr algn="ctr"/>
            <a:r>
              <a:rPr lang="en-US" sz="2600" b="1" dirty="0">
                <a:solidFill>
                  <a:srgbClr val="D5FC79"/>
                </a:solidFill>
                <a:latin typeface="Lato Black" panose="020F0502020204030203" pitchFamily="34" charset="0"/>
                <a:ea typeface="Lato Black" panose="020F0502020204030203" pitchFamily="34" charset="0"/>
                <a:cs typeface="Lato Black" panose="020F0502020204030203" pitchFamily="34" charset="0"/>
              </a:rPr>
              <a:t> &amp; </a:t>
            </a:r>
          </a:p>
          <a:p>
            <a:pPr algn="ctr"/>
            <a:r>
              <a:rPr lang="en-US" sz="2600" b="1" dirty="0">
                <a:solidFill>
                  <a:srgbClr val="D5FC79"/>
                </a:solidFill>
                <a:latin typeface="Lato Black" panose="020F0502020204030203" pitchFamily="34" charset="0"/>
                <a:ea typeface="Lato Black" panose="020F0502020204030203" pitchFamily="34" charset="0"/>
                <a:cs typeface="Lato Black" panose="020F0502020204030203" pitchFamily="34" charset="0"/>
              </a:rPr>
              <a:t>Software Engineering</a:t>
            </a:r>
          </a:p>
        </p:txBody>
      </p:sp>
    </p:spTree>
    <p:extLst>
      <p:ext uri="{BB962C8B-B14F-4D97-AF65-F5344CB8AC3E}">
        <p14:creationId xmlns:p14="http://schemas.microsoft.com/office/powerpoint/2010/main" val="227266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22035" y="283172"/>
            <a:ext cx="8118979" cy="947247"/>
          </a:xfrm>
          <a:prstGeom prst="rect">
            <a:avLst/>
          </a:prstGeom>
        </p:spPr>
        <p:txBody>
          <a:bodyPr vert="horz" wrap="square" lIns="0" tIns="12700" rIns="0" bIns="0" rtlCol="0">
            <a:spAutoFit/>
          </a:bodyPr>
          <a:lstStyle/>
          <a:p>
            <a:pPr marL="12700" marR="5080">
              <a:lnSpc>
                <a:spcPts val="3470"/>
              </a:lnSpc>
              <a:spcBef>
                <a:spcPts val="520"/>
              </a:spcBef>
              <a:tabLst>
                <a:tab pos="354965" algn="l"/>
                <a:tab pos="355600" algn="l"/>
              </a:tabLst>
            </a:pPr>
            <a:r>
              <a:rPr lang="en-US" spc="-10" dirty="0">
                <a:cs typeface="Calibri"/>
              </a:rPr>
              <a:t>New paradigm </a:t>
            </a:r>
            <a:r>
              <a:rPr lang="en-US" dirty="0">
                <a:cs typeface="Calibri"/>
              </a:rPr>
              <a:t>of </a:t>
            </a:r>
            <a:r>
              <a:rPr lang="en-US" spc="-15" dirty="0">
                <a:cs typeface="Calibri"/>
              </a:rPr>
              <a:t>data-intensive  </a:t>
            </a:r>
            <a:r>
              <a:rPr lang="en-US" spc="-10" dirty="0">
                <a:cs typeface="Calibri"/>
              </a:rPr>
              <a:t>discovery </a:t>
            </a:r>
            <a:r>
              <a:rPr lang="en-US" dirty="0">
                <a:cs typeface="Calibri"/>
              </a:rPr>
              <a:t>and</a:t>
            </a:r>
            <a:r>
              <a:rPr lang="en-US" spc="5" dirty="0">
                <a:cs typeface="Calibri"/>
              </a:rPr>
              <a:t> </a:t>
            </a:r>
            <a:r>
              <a:rPr lang="en-US" spc="-10" dirty="0">
                <a:cs typeface="Calibri"/>
              </a:rPr>
              <a:t>innovation</a:t>
            </a:r>
            <a:endParaRPr lang="en-US" dirty="0">
              <a:cs typeface="Calibri"/>
            </a:endParaRPr>
          </a:p>
        </p:txBody>
      </p:sp>
      <p:sp>
        <p:nvSpPr>
          <p:cNvPr id="4" name="object 4"/>
          <p:cNvSpPr txBox="1"/>
          <p:nvPr/>
        </p:nvSpPr>
        <p:spPr>
          <a:xfrm>
            <a:off x="236278" y="1557020"/>
            <a:ext cx="8404735" cy="4488408"/>
          </a:xfrm>
          <a:prstGeom prst="rect">
            <a:avLst/>
          </a:prstGeom>
        </p:spPr>
        <p:txBody>
          <a:bodyPr vert="horz" wrap="square" lIns="0" tIns="66040" rIns="0" bIns="0" rtlCol="0">
            <a:spAutoFit/>
          </a:bodyPr>
          <a:lstStyle/>
          <a:p>
            <a:pPr marL="469900" lvl="1">
              <a:lnSpc>
                <a:spcPct val="100000"/>
              </a:lnSpc>
              <a:spcBef>
                <a:spcPts val="305"/>
              </a:spcBef>
              <a:tabLst>
                <a:tab pos="755650" algn="l"/>
              </a:tabLst>
            </a:pPr>
            <a:r>
              <a:rPr sz="2600" b="1" spc="-5" dirty="0">
                <a:latin typeface="Lato Heavy" panose="020F0502020204030203" pitchFamily="34" charset="0"/>
                <a:ea typeface="Lato Heavy" panose="020F0502020204030203" pitchFamily="34" charset="0"/>
                <a:cs typeface="Lato Heavy" panose="020F0502020204030203" pitchFamily="34" charset="0"/>
              </a:rPr>
              <a:t>Deep domain</a:t>
            </a:r>
            <a:r>
              <a:rPr sz="2600" b="1" spc="15" dirty="0">
                <a:latin typeface="Lato Heavy" panose="020F0502020204030203" pitchFamily="34" charset="0"/>
                <a:ea typeface="Lato Heavy" panose="020F0502020204030203" pitchFamily="34" charset="0"/>
                <a:cs typeface="Lato Heavy" panose="020F0502020204030203" pitchFamily="34" charset="0"/>
              </a:rPr>
              <a:t> </a:t>
            </a:r>
            <a:r>
              <a:rPr sz="2600" b="1" spc="-10" dirty="0">
                <a:latin typeface="Lato Heavy" panose="020F0502020204030203" pitchFamily="34" charset="0"/>
                <a:ea typeface="Lato Heavy" panose="020F0502020204030203" pitchFamily="34" charset="0"/>
                <a:cs typeface="Lato Heavy" panose="020F0502020204030203" pitchFamily="34" charset="0"/>
              </a:rPr>
              <a:t>knowledge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469900" lvl="1">
              <a:lnSpc>
                <a:spcPct val="100000"/>
              </a:lnSpc>
              <a:spcBef>
                <a:spcPts val="340"/>
              </a:spcBef>
              <a:tabLst>
                <a:tab pos="755650" algn="l"/>
              </a:tabLst>
            </a:pPr>
            <a:r>
              <a:rPr sz="2600" b="1" spc="-20" dirty="0">
                <a:latin typeface="Lato Heavy" panose="020F0502020204030203" pitchFamily="34" charset="0"/>
                <a:ea typeface="Lato Heavy" panose="020F0502020204030203" pitchFamily="34" charset="0"/>
                <a:cs typeface="Lato Heavy" panose="020F0502020204030203" pitchFamily="34" charset="0"/>
              </a:rPr>
              <a:t>Data</a:t>
            </a:r>
            <a:r>
              <a:rPr sz="2600" b="1" spc="-5" dirty="0">
                <a:latin typeface="Lato Heavy" panose="020F0502020204030203" pitchFamily="34" charset="0"/>
                <a:ea typeface="Lato Heavy" panose="020F0502020204030203" pitchFamily="34" charset="0"/>
                <a:cs typeface="Lato Heavy" panose="020F0502020204030203" pitchFamily="34" charset="0"/>
              </a:rPr>
              <a:t> Science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927100" lvl="2">
              <a:lnSpc>
                <a:spcPct val="100000"/>
              </a:lnSpc>
              <a:spcBef>
                <a:spcPts val="305"/>
              </a:spcBef>
              <a:tabLst>
                <a:tab pos="1155700" algn="l"/>
              </a:tabLst>
            </a:pPr>
            <a:r>
              <a:rPr sz="2400" b="1" spc="-20" dirty="0">
                <a:solidFill>
                  <a:schemeClr val="accent2"/>
                </a:solidFill>
                <a:latin typeface="Lato" panose="020F0502020204030203" pitchFamily="34" charset="0"/>
                <a:ea typeface="Lato" panose="020F0502020204030203" pitchFamily="34" charset="0"/>
                <a:cs typeface="Lato" panose="020F0502020204030203" pitchFamily="34" charset="0"/>
              </a:rPr>
              <a:t>Data</a:t>
            </a:r>
            <a:r>
              <a:rPr sz="2400" b="1" spc="-10" dirty="0">
                <a:solidFill>
                  <a:schemeClr val="accent2"/>
                </a:solidFill>
                <a:latin typeface="Lato" panose="020F0502020204030203" pitchFamily="34" charset="0"/>
                <a:ea typeface="Lato" panose="020F0502020204030203" pitchFamily="34" charset="0"/>
                <a:cs typeface="Lato" panose="020F0502020204030203" pitchFamily="34" charset="0"/>
              </a:rPr>
              <a:t> management</a:t>
            </a:r>
            <a:r>
              <a:rPr lang="en-US" sz="2400" b="1" dirty="0">
                <a:solidFill>
                  <a:schemeClr val="accent2"/>
                </a:solidFill>
                <a:latin typeface="Lato" panose="020F0502020204030203" pitchFamily="34" charset="0"/>
                <a:ea typeface="Lato" panose="020F0502020204030203" pitchFamily="34" charset="0"/>
                <a:cs typeface="Lato" panose="020F0502020204030203" pitchFamily="34" charset="0"/>
              </a:rPr>
              <a:t> </a:t>
            </a:r>
          </a:p>
          <a:p>
            <a:pPr marL="1727200" lvl="3" indent="-342900">
              <a:spcBef>
                <a:spcPts val="305"/>
              </a:spcBef>
              <a:buFont typeface="Arial" panose="020B0604020202020204" pitchFamily="34" charset="0"/>
              <a:buChar char="•"/>
              <a:tabLst>
                <a:tab pos="1155700" algn="l"/>
              </a:tabLst>
            </a:pPr>
            <a:r>
              <a:rPr lang="en-US" sz="2400" spc="-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Databases, scalable </a:t>
            </a:r>
            <a:r>
              <a:rPr sz="2200" spc="-10"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handling, </a:t>
            </a:r>
            <a:r>
              <a:rPr sz="2200" spc="-10" dirty="0">
                <a:latin typeface="Lato" panose="020F0502020204030203" pitchFamily="34" charset="0"/>
                <a:ea typeface="Lato" panose="020F0502020204030203" pitchFamily="34" charset="0"/>
                <a:cs typeface="Lato" panose="020F0502020204030203" pitchFamily="34" charset="0"/>
              </a:rPr>
              <a:t>data</a:t>
            </a:r>
            <a:r>
              <a:rPr sz="2200" spc="5" dirty="0">
                <a:latin typeface="Lato" panose="020F0502020204030203" pitchFamily="34" charset="0"/>
                <a:ea typeface="Lato" panose="020F0502020204030203" pitchFamily="34" charset="0"/>
                <a:cs typeface="Lato" panose="020F0502020204030203" pitchFamily="34" charset="0"/>
              </a:rPr>
              <a:t> </a:t>
            </a:r>
            <a:r>
              <a:rPr sz="2200" spc="-10" dirty="0">
                <a:latin typeface="Lato" panose="020F0502020204030203" pitchFamily="34" charset="0"/>
                <a:ea typeface="Lato" panose="020F0502020204030203" pitchFamily="34" charset="0"/>
                <a:cs typeface="Lato" panose="020F0502020204030203" pitchFamily="34" charset="0"/>
              </a:rPr>
              <a:t>curation</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29"/>
              </a:spcBef>
              <a:tabLst>
                <a:tab pos="1155700" algn="l"/>
              </a:tabLst>
            </a:pPr>
            <a:r>
              <a:rPr sz="2400" spc="-5" dirty="0">
                <a:latin typeface="Lato" panose="020F0502020204030203" pitchFamily="34" charset="0"/>
                <a:ea typeface="Lato" panose="020F0502020204030203" pitchFamily="34" charset="0"/>
                <a:cs typeface="Lato" panose="020F0502020204030203" pitchFamily="34" charset="0"/>
              </a:rPr>
              <a:t>Machine learning</a:t>
            </a:r>
            <a:endParaRPr sz="2400" dirty="0">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90"/>
              </a:spcBef>
              <a:buFont typeface="Arial" panose="020B0604020202020204" pitchFamily="34" charset="0"/>
              <a:buChar char="•"/>
              <a:tabLst>
                <a:tab pos="1612900" algn="l"/>
              </a:tabLst>
            </a:pPr>
            <a:r>
              <a:rPr sz="2200" spc="-10" dirty="0">
                <a:latin typeface="Lato" panose="020F0502020204030203" pitchFamily="34" charset="0"/>
                <a:ea typeface="Lato" panose="020F0502020204030203" pitchFamily="34" charset="0"/>
                <a:cs typeface="Lato" panose="020F0502020204030203" pitchFamily="34" charset="0"/>
              </a:rPr>
              <a:t>Regression </a:t>
            </a:r>
            <a:r>
              <a:rPr sz="2200" dirty="0">
                <a:latin typeface="Lato" panose="020F0502020204030203" pitchFamily="34" charset="0"/>
                <a:ea typeface="Lato" panose="020F0502020204030203" pitchFamily="34" charset="0"/>
                <a:cs typeface="Lato" panose="020F0502020204030203" pitchFamily="34" charset="0"/>
              </a:rPr>
              <a:t>&amp;</a:t>
            </a:r>
            <a:r>
              <a:rPr sz="2200" spc="-5" dirty="0">
                <a:latin typeface="Lato" panose="020F0502020204030203" pitchFamily="34" charset="0"/>
                <a:ea typeface="Lato" panose="020F0502020204030203" pitchFamily="34" charset="0"/>
                <a:cs typeface="Lato" panose="020F0502020204030203" pitchFamily="34" charset="0"/>
              </a:rPr>
              <a:t> classification</a:t>
            </a:r>
            <a:endParaRPr sz="2200" dirty="0">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29"/>
              </a:spcBef>
              <a:buFont typeface="Arial" panose="020B0604020202020204" pitchFamily="34" charset="0"/>
              <a:buChar char="•"/>
              <a:tabLst>
                <a:tab pos="1612900" algn="l"/>
              </a:tabLst>
            </a:pPr>
            <a:r>
              <a:rPr sz="2200" dirty="0">
                <a:latin typeface="Lato" panose="020F0502020204030203" pitchFamily="34" charset="0"/>
                <a:ea typeface="Lato" panose="020F0502020204030203" pitchFamily="34" charset="0"/>
                <a:cs typeface="Lato" panose="020F0502020204030203" pitchFamily="34" charset="0"/>
              </a:rPr>
              <a:t>Supervised &amp;</a:t>
            </a:r>
            <a:r>
              <a:rPr sz="2200" spc="-1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unsupervised</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70"/>
              </a:spcBef>
              <a:tabLst>
                <a:tab pos="1155700" algn="l"/>
              </a:tabLst>
            </a:pPr>
            <a:r>
              <a:rPr sz="2400" spc="-15" dirty="0">
                <a:latin typeface="Lato" panose="020F0502020204030203" pitchFamily="34" charset="0"/>
                <a:ea typeface="Lato" panose="020F0502020204030203" pitchFamily="34" charset="0"/>
                <a:cs typeface="Lato" panose="020F0502020204030203" pitchFamily="34" charset="0"/>
              </a:rPr>
              <a:t>Statistics</a:t>
            </a:r>
            <a:endParaRPr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r>
              <a:rPr sz="2400" spc="-10" dirty="0">
                <a:latin typeface="Lato" panose="020F0502020204030203" pitchFamily="34" charset="0"/>
                <a:ea typeface="Lato" panose="020F0502020204030203" pitchFamily="34" charset="0"/>
                <a:cs typeface="Lato" panose="020F0502020204030203" pitchFamily="34" charset="0"/>
              </a:rPr>
              <a:t>Visualization</a:t>
            </a:r>
            <a:endParaRPr lang="en-US" sz="2400" spc="-10" dirty="0">
              <a:latin typeface="Lato" panose="020F0502020204030203" pitchFamily="34" charset="0"/>
              <a:ea typeface="Lato" panose="020F0502020204030203" pitchFamily="34" charset="0"/>
              <a:cs typeface="Lato" panose="020F0502020204030203" pitchFamily="34" charset="0"/>
            </a:endParaRPr>
          </a:p>
          <a:p>
            <a:pPr marL="927100" lvl="2">
              <a:spcBef>
                <a:spcPts val="285"/>
              </a:spcBef>
              <a:tabLst>
                <a:tab pos="1155700" algn="l"/>
              </a:tabLst>
            </a:pPr>
            <a:r>
              <a:rPr lang="en-US" sz="2400" spc="-10" dirty="0">
                <a:latin typeface="Lato" panose="020F0502020204030203" pitchFamily="34" charset="0"/>
                <a:ea typeface="Lato" panose="020F0502020204030203" pitchFamily="34" charset="0"/>
                <a:cs typeface="Lato" panose="020F0502020204030203" pitchFamily="34" charset="0"/>
              </a:rPr>
              <a:t>Software</a:t>
            </a:r>
            <a:r>
              <a:rPr lang="en-US" sz="2400" spc="-30" dirty="0">
                <a:latin typeface="Lato" panose="020F0502020204030203" pitchFamily="34" charset="0"/>
                <a:ea typeface="Lato" panose="020F0502020204030203" pitchFamily="34" charset="0"/>
                <a:cs typeface="Lato" panose="020F0502020204030203" pitchFamily="34" charset="0"/>
              </a:rPr>
              <a:t> </a:t>
            </a:r>
            <a:r>
              <a:rPr lang="en-US" sz="2400" spc="-5" dirty="0">
                <a:latin typeface="Lato" panose="020F0502020204030203" pitchFamily="34" charset="0"/>
                <a:ea typeface="Lato" panose="020F0502020204030203" pitchFamily="34" charset="0"/>
                <a:cs typeface="Lato" panose="020F0502020204030203" pitchFamily="34" charset="0"/>
              </a:rPr>
              <a:t>engineering</a:t>
            </a:r>
            <a:endParaRPr lang="en-US"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6" name="object 6"/>
          <p:cNvSpPr/>
          <p:nvPr/>
        </p:nvSpPr>
        <p:spPr>
          <a:xfrm>
            <a:off x="5361180" y="4128785"/>
            <a:ext cx="3546541" cy="2361477"/>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4721833" y="6231988"/>
            <a:ext cx="4321810" cy="570865"/>
          </a:xfrm>
          <a:prstGeom prst="rect">
            <a:avLst/>
          </a:prstGeom>
        </p:spPr>
        <p:txBody>
          <a:bodyPr vert="horz" wrap="square" lIns="0" tIns="12700" rIns="0" bIns="0" rtlCol="0">
            <a:spAutoFit/>
          </a:bodyPr>
          <a:lstStyle/>
          <a:p>
            <a:pPr algn="ctr">
              <a:lnSpc>
                <a:spcPts val="2145"/>
              </a:lnSpc>
              <a:spcBef>
                <a:spcPts val="100"/>
              </a:spcBef>
            </a:pPr>
            <a:r>
              <a:rPr sz="1800" spc="-5" dirty="0">
                <a:latin typeface="Calibri"/>
                <a:cs typeface="Calibri"/>
              </a:rPr>
              <a:t>Molecular </a:t>
            </a:r>
            <a:r>
              <a:rPr sz="1800" spc="-15" dirty="0">
                <a:latin typeface="Calibri"/>
                <a:cs typeface="Calibri"/>
              </a:rPr>
              <a:t>Data</a:t>
            </a:r>
            <a:r>
              <a:rPr sz="1800" spc="0" dirty="0">
                <a:latin typeface="Calibri"/>
                <a:cs typeface="Calibri"/>
              </a:rPr>
              <a:t> </a:t>
            </a:r>
            <a:r>
              <a:rPr sz="1800" spc="-10" dirty="0">
                <a:latin typeface="Calibri"/>
                <a:cs typeface="Calibri"/>
              </a:rPr>
              <a:t>Scientist</a:t>
            </a:r>
            <a:endParaRPr sz="1800">
              <a:latin typeface="Calibri"/>
              <a:cs typeface="Calibri"/>
            </a:endParaRPr>
          </a:p>
          <a:p>
            <a:pPr algn="ctr">
              <a:lnSpc>
                <a:spcPts val="2145"/>
              </a:lnSpc>
            </a:pPr>
            <a:r>
              <a:rPr sz="1800" spc="-10" dirty="0">
                <a:latin typeface="Calibri"/>
                <a:cs typeface="Calibri"/>
              </a:rPr>
              <a:t>Knows </a:t>
            </a:r>
            <a:r>
              <a:rPr sz="1800" spc="-5" dirty="0">
                <a:latin typeface="Calibri"/>
                <a:cs typeface="Calibri"/>
              </a:rPr>
              <a:t>thermodynamics </a:t>
            </a:r>
            <a:r>
              <a:rPr sz="1800" b="1" spc="-5" dirty="0">
                <a:latin typeface="Calibri"/>
                <a:cs typeface="Calibri"/>
              </a:rPr>
              <a:t>and </a:t>
            </a:r>
            <a:r>
              <a:rPr sz="1800" spc="-5" dirty="0">
                <a:latin typeface="Calibri"/>
                <a:cs typeface="Calibri"/>
              </a:rPr>
              <a:t>machine</a:t>
            </a:r>
            <a:r>
              <a:rPr sz="1800" spc="35" dirty="0">
                <a:latin typeface="Calibri"/>
                <a:cs typeface="Calibri"/>
              </a:rPr>
              <a:t> </a:t>
            </a:r>
            <a:r>
              <a:rPr sz="1800" spc="-5" dirty="0">
                <a:latin typeface="Calibri"/>
                <a:cs typeface="Calibri"/>
              </a:rPr>
              <a:t>learning</a:t>
            </a:r>
            <a:endParaRPr sz="1800">
              <a:latin typeface="Calibri"/>
              <a:cs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460909" y="536575"/>
            <a:ext cx="4645743" cy="551433"/>
          </a:xfrm>
          <a:prstGeom prst="rect">
            <a:avLst/>
          </a:prstGeom>
        </p:spPr>
        <p:txBody>
          <a:bodyPr vert="horz" wrap="square" lIns="0" tIns="12700" rIns="0" bIns="0" rtlCol="0">
            <a:spAutoFit/>
          </a:bodyPr>
          <a:lstStyle/>
          <a:p>
            <a:pPr marL="12700">
              <a:lnSpc>
                <a:spcPct val="100000"/>
              </a:lnSpc>
              <a:spcBef>
                <a:spcPts val="100"/>
              </a:spcBef>
            </a:pPr>
            <a:r>
              <a:rPr spc="-25" dirty="0"/>
              <a:t>Data</a:t>
            </a:r>
            <a:r>
              <a:rPr spc="-55" dirty="0"/>
              <a:t> </a:t>
            </a:r>
            <a:r>
              <a:rPr spc="-10" dirty="0"/>
              <a:t>management</a:t>
            </a:r>
          </a:p>
        </p:txBody>
      </p:sp>
      <p:sp>
        <p:nvSpPr>
          <p:cNvPr id="5" name="object 5"/>
          <p:cNvSpPr txBox="1"/>
          <p:nvPr/>
        </p:nvSpPr>
        <p:spPr>
          <a:xfrm>
            <a:off x="78739" y="1507188"/>
            <a:ext cx="8616082" cy="4710264"/>
          </a:xfrm>
          <a:prstGeom prst="rect">
            <a:avLst/>
          </a:prstGeom>
        </p:spPr>
        <p:txBody>
          <a:bodyPr vert="horz" wrap="square" lIns="0" tIns="113030" rIns="0" bIns="0" rtlCol="0">
            <a:spAutoFit/>
          </a:bodyPr>
          <a:lstStyle/>
          <a:p>
            <a:pPr marL="927100" lvl="1">
              <a:lnSpc>
                <a:spcPct val="100000"/>
              </a:lnSpc>
              <a:spcBef>
                <a:spcPts val="695"/>
              </a:spcBef>
              <a:tabLst>
                <a:tab pos="1212850" algn="l"/>
              </a:tabLst>
            </a:pPr>
            <a:r>
              <a:rPr sz="2800" spc="-50" dirty="0">
                <a:latin typeface="Lato" panose="020F0502020204030203" pitchFamily="34" charset="0"/>
                <a:ea typeface="Lato" panose="020F0502020204030203" pitchFamily="34" charset="0"/>
                <a:cs typeface="Lato" panose="020F0502020204030203" pitchFamily="34" charset="0"/>
              </a:rPr>
              <a:t>You’ve </a:t>
            </a:r>
            <a:r>
              <a:rPr sz="2800" spc="-10" dirty="0">
                <a:latin typeface="Lato" panose="020F0502020204030203" pitchFamily="34" charset="0"/>
                <a:ea typeface="Lato" panose="020F0502020204030203" pitchFamily="34" charset="0"/>
                <a:cs typeface="Lato" panose="020F0502020204030203" pitchFamily="34" charset="0"/>
              </a:rPr>
              <a:t>got </a:t>
            </a:r>
            <a:r>
              <a:rPr sz="2800" spc="-5" dirty="0">
                <a:latin typeface="Lato" panose="020F0502020204030203" pitchFamily="34" charset="0"/>
                <a:ea typeface="Lato" panose="020F0502020204030203" pitchFamily="34" charset="0"/>
                <a:cs typeface="Lato" panose="020F0502020204030203" pitchFamily="34" charset="0"/>
              </a:rPr>
              <a:t>lots of </a:t>
            </a:r>
            <a:r>
              <a:rPr sz="2800" spc="-15" dirty="0">
                <a:latin typeface="Lato" panose="020F0502020204030203" pitchFamily="34" charset="0"/>
                <a:ea typeface="Lato" panose="020F0502020204030203" pitchFamily="34" charset="0"/>
                <a:cs typeface="Lato" panose="020F0502020204030203" pitchFamily="34" charset="0"/>
              </a:rPr>
              <a:t>data, </a:t>
            </a:r>
            <a:r>
              <a:rPr sz="2800" spc="-5" dirty="0">
                <a:latin typeface="Lato" panose="020F0502020204030203" pitchFamily="34" charset="0"/>
                <a:ea typeface="Lato" panose="020F0502020204030203" pitchFamily="34" charset="0"/>
                <a:cs typeface="Lato" panose="020F0502020204030203" pitchFamily="34" charset="0"/>
              </a:rPr>
              <a:t>how </a:t>
            </a:r>
            <a:r>
              <a:rPr sz="2800" dirty="0">
                <a:latin typeface="Lato" panose="020F0502020204030203" pitchFamily="34" charset="0"/>
                <a:ea typeface="Lato" panose="020F0502020204030203" pitchFamily="34" charset="0"/>
                <a:cs typeface="Lato" panose="020F0502020204030203" pitchFamily="34" charset="0"/>
              </a:rPr>
              <a:t>do </a:t>
            </a:r>
            <a:r>
              <a:rPr sz="2800" spc="-15" dirty="0">
                <a:latin typeface="Lato" panose="020F0502020204030203" pitchFamily="34" charset="0"/>
                <a:ea typeface="Lato" panose="020F0502020204030203" pitchFamily="34" charset="0"/>
                <a:cs typeface="Lato" panose="020F0502020204030203" pitchFamily="34" charset="0"/>
              </a:rPr>
              <a:t>you </a:t>
            </a:r>
            <a:r>
              <a:rPr sz="2800" b="1" spc="-10" dirty="0">
                <a:latin typeface="Lato Heavy" panose="020F0502020204030203" pitchFamily="34" charset="0"/>
                <a:ea typeface="Lato Heavy" panose="020F0502020204030203" pitchFamily="34" charset="0"/>
                <a:cs typeface="Lato Heavy" panose="020F0502020204030203" pitchFamily="34" charset="0"/>
              </a:rPr>
              <a:t>manage</a:t>
            </a:r>
            <a:r>
              <a:rPr sz="2800" spc="50" dirty="0">
                <a:latin typeface="Lato" panose="020F0502020204030203" pitchFamily="34" charset="0"/>
                <a:ea typeface="Lato" panose="020F0502020204030203" pitchFamily="34" charset="0"/>
                <a:cs typeface="Lato" panose="020F0502020204030203" pitchFamily="34" charset="0"/>
              </a:rPr>
              <a:t> </a:t>
            </a:r>
            <a:r>
              <a:rPr sz="2800" spc="-5" dirty="0">
                <a:latin typeface="Lato" panose="020F0502020204030203" pitchFamily="34" charset="0"/>
                <a:ea typeface="Lato" panose="020F0502020204030203" pitchFamily="34" charset="0"/>
                <a:cs typeface="Lato" panose="020F0502020204030203" pitchFamily="34" charset="0"/>
              </a:rPr>
              <a:t>it?</a:t>
            </a:r>
            <a:endParaRPr sz="2800" dirty="0">
              <a:latin typeface="Lato" panose="020F0502020204030203" pitchFamily="34" charset="0"/>
              <a:ea typeface="Lato" panose="020F0502020204030203" pitchFamily="34" charset="0"/>
              <a:cs typeface="Lato" panose="020F0502020204030203" pitchFamily="34" charset="0"/>
            </a:endParaRPr>
          </a:p>
          <a:p>
            <a:pPr marL="1612900" lvl="2" indent="-228600">
              <a:lnSpc>
                <a:spcPct val="100000"/>
              </a:lnSpc>
              <a:spcBef>
                <a:spcPts val="605"/>
              </a:spcBef>
              <a:buFont typeface="Arial"/>
              <a:buChar char="•"/>
              <a:tabLst>
                <a:tab pos="1612900" algn="l"/>
              </a:tabLst>
            </a:pPr>
            <a:r>
              <a:rPr sz="2400" spc="-5" dirty="0">
                <a:latin typeface="Lato" panose="020F0502020204030203" pitchFamily="34" charset="0"/>
                <a:ea typeface="Lato" panose="020F0502020204030203" pitchFamily="34" charset="0"/>
                <a:cs typeface="Lato" panose="020F0502020204030203" pitchFamily="34" charset="0"/>
              </a:rPr>
              <a:t>Not about lab </a:t>
            </a:r>
            <a:r>
              <a:rPr sz="2400" spc="-10" dirty="0">
                <a:latin typeface="Lato" panose="020F0502020204030203" pitchFamily="34" charset="0"/>
                <a:ea typeface="Lato" panose="020F0502020204030203" pitchFamily="34" charset="0"/>
                <a:cs typeface="Lato" panose="020F0502020204030203" pitchFamily="34" charset="0"/>
              </a:rPr>
              <a:t>notebooks</a:t>
            </a:r>
            <a:r>
              <a:rPr sz="2400" spc="-35"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anymore!</a:t>
            </a:r>
            <a:endParaRPr sz="2400" dirty="0">
              <a:latin typeface="Lato" panose="020F0502020204030203" pitchFamily="34" charset="0"/>
              <a:ea typeface="Lato" panose="020F0502020204030203" pitchFamily="34" charset="0"/>
              <a:cs typeface="Lato" panose="020F0502020204030203" pitchFamily="34" charset="0"/>
            </a:endParaRPr>
          </a:p>
          <a:p>
            <a:pPr marL="927100" lvl="1">
              <a:lnSpc>
                <a:spcPct val="100000"/>
              </a:lnSpc>
              <a:spcBef>
                <a:spcPts val="655"/>
              </a:spcBef>
              <a:tabLst>
                <a:tab pos="1212850" algn="l"/>
              </a:tabLst>
            </a:pPr>
            <a:r>
              <a:rPr sz="2800" b="1" spc="-10" dirty="0">
                <a:latin typeface="Lato Heavy" panose="020F0502020204030203" pitchFamily="34" charset="0"/>
                <a:ea typeface="Lato Heavy" panose="020F0502020204030203" pitchFamily="34" charset="0"/>
                <a:cs typeface="Lato Heavy" panose="020F0502020204030203" pitchFamily="34" charset="0"/>
              </a:rPr>
              <a:t>Databases</a:t>
            </a:r>
            <a:endParaRPr sz="2800" b="1" dirty="0">
              <a:latin typeface="Lato Heavy" panose="020F0502020204030203" pitchFamily="34" charset="0"/>
              <a:ea typeface="Lato Heavy" panose="020F0502020204030203" pitchFamily="34" charset="0"/>
              <a:cs typeface="Lato Heavy" panose="020F0502020204030203" pitchFamily="34" charset="0"/>
            </a:endParaRPr>
          </a:p>
          <a:p>
            <a:pPr marL="1612900" lvl="2" indent="-228600">
              <a:lnSpc>
                <a:spcPct val="100000"/>
              </a:lnSpc>
              <a:spcBef>
                <a:spcPts val="575"/>
              </a:spcBef>
              <a:buFont typeface="Arial"/>
              <a:buChar char="•"/>
              <a:tabLst>
                <a:tab pos="1612900" algn="l"/>
              </a:tabLst>
            </a:pPr>
            <a:r>
              <a:rPr sz="2400" spc="-10" dirty="0">
                <a:latin typeface="Lato" panose="020F0502020204030203" pitchFamily="34" charset="0"/>
                <a:ea typeface="Lato" panose="020F0502020204030203" pitchFamily="34" charset="0"/>
                <a:cs typeface="Lato" panose="020F0502020204030203" pitchFamily="34" charset="0"/>
              </a:rPr>
              <a:t>Structure </a:t>
            </a:r>
            <a:r>
              <a:rPr sz="2400" dirty="0">
                <a:latin typeface="Lato" panose="020F0502020204030203" pitchFamily="34" charset="0"/>
                <a:ea typeface="Lato" panose="020F0502020204030203" pitchFamily="34" charset="0"/>
                <a:cs typeface="Lato" panose="020F0502020204030203" pitchFamily="34" charset="0"/>
              </a:rPr>
              <a:t>and </a:t>
            </a:r>
            <a:r>
              <a:rPr sz="2400" spc="-20" dirty="0">
                <a:latin typeface="Lato" panose="020F0502020204030203" pitchFamily="34" charset="0"/>
                <a:ea typeface="Lato" panose="020F0502020204030203" pitchFamily="34" charset="0"/>
                <a:cs typeface="Lato" panose="020F0502020204030203" pitchFamily="34" charset="0"/>
              </a:rPr>
              <a:t>store </a:t>
            </a:r>
            <a:r>
              <a:rPr sz="2400" spc="-15" dirty="0">
                <a:latin typeface="Lato" panose="020F0502020204030203" pitchFamily="34" charset="0"/>
                <a:ea typeface="Lato" panose="020F0502020204030203" pitchFamily="34" charset="0"/>
                <a:cs typeface="Lato" panose="020F0502020204030203" pitchFamily="34" charset="0"/>
              </a:rPr>
              <a:t>large, </a:t>
            </a:r>
            <a:r>
              <a:rPr sz="2400" spc="-10" dirty="0">
                <a:latin typeface="Lato" panose="020F0502020204030203" pitchFamily="34" charset="0"/>
                <a:ea typeface="Lato" panose="020F0502020204030203" pitchFamily="34" charset="0"/>
                <a:cs typeface="Lato" panose="020F0502020204030203" pitchFamily="34" charset="0"/>
              </a:rPr>
              <a:t>heterogeneous</a:t>
            </a:r>
            <a:r>
              <a:rPr sz="2400" spc="15"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data</a:t>
            </a:r>
            <a:endParaRPr sz="2400" dirty="0">
              <a:latin typeface="Lato" panose="020F0502020204030203" pitchFamily="34" charset="0"/>
              <a:ea typeface="Lato" panose="020F0502020204030203" pitchFamily="34" charset="0"/>
              <a:cs typeface="Lato" panose="020F0502020204030203" pitchFamily="34" charset="0"/>
            </a:endParaRPr>
          </a:p>
          <a:p>
            <a:pPr marL="1612900" lvl="2" indent="-228600">
              <a:lnSpc>
                <a:spcPct val="100000"/>
              </a:lnSpc>
              <a:spcBef>
                <a:spcPts val="585"/>
              </a:spcBef>
              <a:buFont typeface="Arial"/>
              <a:buChar char="•"/>
              <a:tabLst>
                <a:tab pos="1612900" algn="l"/>
              </a:tabLst>
            </a:pPr>
            <a:r>
              <a:rPr sz="2400" spc="-5" dirty="0">
                <a:latin typeface="Lato" panose="020F0502020204030203" pitchFamily="34" charset="0"/>
                <a:ea typeface="Lato" panose="020F0502020204030203" pitchFamily="34" charset="0"/>
                <a:cs typeface="Lato" panose="020F0502020204030203" pitchFamily="34" charset="0"/>
              </a:rPr>
              <a:t>Slice, subset, </a:t>
            </a:r>
            <a:r>
              <a:rPr sz="2400" dirty="0">
                <a:latin typeface="Lato" panose="020F0502020204030203" pitchFamily="34" charset="0"/>
                <a:ea typeface="Lato" panose="020F0502020204030203" pitchFamily="34" charset="0"/>
                <a:cs typeface="Lato" panose="020F0502020204030203" pitchFamily="34" charset="0"/>
              </a:rPr>
              <a:t>and </a:t>
            </a:r>
            <a:r>
              <a:rPr sz="2400" spc="-10" dirty="0">
                <a:latin typeface="Lato" panose="020F0502020204030203" pitchFamily="34" charset="0"/>
                <a:ea typeface="Lato" panose="020F0502020204030203" pitchFamily="34" charset="0"/>
                <a:cs typeface="Lato" panose="020F0502020204030203" pitchFamily="34" charset="0"/>
              </a:rPr>
              <a:t>retrieve </a:t>
            </a:r>
            <a:r>
              <a:rPr sz="2400" spc="-5" dirty="0">
                <a:latin typeface="Lato" panose="020F0502020204030203" pitchFamily="34" charset="0"/>
                <a:ea typeface="Lato" panose="020F0502020204030203" pitchFamily="34" charset="0"/>
                <a:cs typeface="Lato" panose="020F0502020204030203" pitchFamily="34" charset="0"/>
              </a:rPr>
              <a:t>it</a:t>
            </a:r>
            <a:r>
              <a:rPr sz="2400" spc="-15"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efficiently</a:t>
            </a:r>
            <a:endParaRPr sz="2400" dirty="0">
              <a:latin typeface="Lato" panose="020F0502020204030203" pitchFamily="34" charset="0"/>
              <a:ea typeface="Lato" panose="020F0502020204030203" pitchFamily="34" charset="0"/>
              <a:cs typeface="Lato" panose="020F0502020204030203" pitchFamily="34" charset="0"/>
            </a:endParaRPr>
          </a:p>
          <a:p>
            <a:pPr marL="1612900" lvl="2" indent="-228600">
              <a:lnSpc>
                <a:spcPct val="100000"/>
              </a:lnSpc>
              <a:spcBef>
                <a:spcPts val="585"/>
              </a:spcBef>
              <a:buFont typeface="Arial"/>
              <a:buChar char="•"/>
              <a:tabLst>
                <a:tab pos="1612900" algn="l"/>
              </a:tabLst>
            </a:pPr>
            <a:r>
              <a:rPr sz="2400" spc="-40" dirty="0">
                <a:latin typeface="Lato" panose="020F0502020204030203" pitchFamily="34" charset="0"/>
                <a:ea typeface="Lato" panose="020F0502020204030203" pitchFamily="34" charset="0"/>
                <a:cs typeface="Lato" panose="020F0502020204030203" pitchFamily="34" charset="0"/>
              </a:rPr>
              <a:t>Track </a:t>
            </a:r>
            <a:r>
              <a:rPr sz="2400" spc="-10" dirty="0">
                <a:latin typeface="Lato" panose="020F0502020204030203" pitchFamily="34" charset="0"/>
                <a:ea typeface="Lato" panose="020F0502020204030203" pitchFamily="34" charset="0"/>
                <a:cs typeface="Lato" panose="020F0502020204030203" pitchFamily="34" charset="0"/>
              </a:rPr>
              <a:t>provenance </a:t>
            </a:r>
            <a:r>
              <a:rPr sz="2400" dirty="0">
                <a:latin typeface="Lato" panose="020F0502020204030203" pitchFamily="34" charset="0"/>
                <a:ea typeface="Lato" panose="020F0502020204030203" pitchFamily="34" charset="0"/>
                <a:cs typeface="Lato" panose="020F0502020204030203" pitchFamily="34" charset="0"/>
              </a:rPr>
              <a:t>and </a:t>
            </a:r>
            <a:r>
              <a:rPr sz="2400" spc="-15" dirty="0">
                <a:latin typeface="Lato" panose="020F0502020204030203" pitchFamily="34" charset="0"/>
                <a:ea typeface="Lato" panose="020F0502020204030203" pitchFamily="34" charset="0"/>
                <a:cs typeface="Lato" panose="020F0502020204030203" pitchFamily="34" charset="0"/>
              </a:rPr>
              <a:t>metadata </a:t>
            </a:r>
            <a:r>
              <a:rPr sz="2400" spc="-5" dirty="0">
                <a:latin typeface="Lato" panose="020F0502020204030203" pitchFamily="34" charset="0"/>
                <a:ea typeface="Lato" panose="020F0502020204030203" pitchFamily="34" charset="0"/>
                <a:cs typeface="Lato" panose="020F0502020204030203" pitchFamily="34" charset="0"/>
              </a:rPr>
              <a:t>of </a:t>
            </a:r>
            <a:r>
              <a:rPr sz="2400" spc="-10" dirty="0">
                <a:latin typeface="Lato" panose="020F0502020204030203" pitchFamily="34" charset="0"/>
                <a:ea typeface="Lato" panose="020F0502020204030203" pitchFamily="34" charset="0"/>
                <a:cs typeface="Lato" panose="020F0502020204030203" pitchFamily="34" charset="0"/>
              </a:rPr>
              <a:t>your</a:t>
            </a:r>
            <a:r>
              <a:rPr sz="2400" spc="25"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data</a:t>
            </a:r>
            <a:endParaRPr sz="2400" dirty="0">
              <a:latin typeface="Lato" panose="020F0502020204030203" pitchFamily="34" charset="0"/>
              <a:ea typeface="Lato" panose="020F0502020204030203" pitchFamily="34" charset="0"/>
              <a:cs typeface="Lato" panose="020F0502020204030203" pitchFamily="34" charset="0"/>
            </a:endParaRPr>
          </a:p>
          <a:p>
            <a:pPr marL="1612900" lvl="2" indent="-228600">
              <a:lnSpc>
                <a:spcPct val="100000"/>
              </a:lnSpc>
              <a:spcBef>
                <a:spcPts val="585"/>
              </a:spcBef>
              <a:buFont typeface="Arial"/>
              <a:buChar char="•"/>
              <a:tabLst>
                <a:tab pos="1612900" algn="l"/>
              </a:tabLst>
            </a:pPr>
            <a:r>
              <a:rPr sz="2400" spc="-10" dirty="0">
                <a:latin typeface="Lato" panose="020F0502020204030203" pitchFamily="34" charset="0"/>
                <a:ea typeface="Lato" panose="020F0502020204030203" pitchFamily="34" charset="0"/>
                <a:cs typeface="Lato" panose="020F0502020204030203" pitchFamily="34" charset="0"/>
              </a:rPr>
              <a:t>Relational</a:t>
            </a:r>
            <a:r>
              <a:rPr sz="2400" spc="-15"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databases</a:t>
            </a:r>
            <a:endParaRPr sz="2400" dirty="0">
              <a:latin typeface="Lato" panose="020F0502020204030203" pitchFamily="34" charset="0"/>
              <a:ea typeface="Lato" panose="020F0502020204030203" pitchFamily="34" charset="0"/>
              <a:cs typeface="Lato" panose="020F0502020204030203" pitchFamily="34" charset="0"/>
            </a:endParaRPr>
          </a:p>
          <a:p>
            <a:pPr marL="1612900" lvl="2" indent="-228600">
              <a:lnSpc>
                <a:spcPct val="100000"/>
              </a:lnSpc>
              <a:spcBef>
                <a:spcPts val="555"/>
              </a:spcBef>
              <a:buFont typeface="Arial"/>
              <a:buChar char="•"/>
              <a:tabLst>
                <a:tab pos="1612900" algn="l"/>
              </a:tabLst>
            </a:pPr>
            <a:r>
              <a:rPr sz="2400" spc="-10" dirty="0">
                <a:latin typeface="Lato" panose="020F0502020204030203" pitchFamily="34" charset="0"/>
                <a:ea typeface="Lato" panose="020F0502020204030203" pitchFamily="34" charset="0"/>
                <a:cs typeface="Lato" panose="020F0502020204030203" pitchFamily="34" charset="0"/>
              </a:rPr>
              <a:t>Structured </a:t>
            </a:r>
            <a:r>
              <a:rPr sz="2400" dirty="0">
                <a:latin typeface="Lato" panose="020F0502020204030203" pitchFamily="34" charset="0"/>
                <a:ea typeface="Lato" panose="020F0502020204030203" pitchFamily="34" charset="0"/>
                <a:cs typeface="Lato" panose="020F0502020204030203" pitchFamily="34" charset="0"/>
              </a:rPr>
              <a:t>Query </a:t>
            </a:r>
            <a:r>
              <a:rPr sz="2400" spc="-5" dirty="0">
                <a:latin typeface="Lato" panose="020F0502020204030203" pitchFamily="34" charset="0"/>
                <a:ea typeface="Lato" panose="020F0502020204030203" pitchFamily="34" charset="0"/>
                <a:cs typeface="Lato" panose="020F0502020204030203" pitchFamily="34" charset="0"/>
              </a:rPr>
              <a:t>Language (SQL)</a:t>
            </a:r>
            <a:endParaRPr lang="en-US" sz="2400" spc="-5" dirty="0">
              <a:latin typeface="Lato" panose="020F0502020204030203" pitchFamily="34" charset="0"/>
              <a:ea typeface="Lato" panose="020F0502020204030203" pitchFamily="34" charset="0"/>
              <a:cs typeface="Lato" panose="020F0502020204030203" pitchFamily="34" charset="0"/>
            </a:endParaRPr>
          </a:p>
          <a:p>
            <a:pPr marL="927100" lvl="1">
              <a:spcBef>
                <a:spcPts val="655"/>
              </a:spcBef>
              <a:tabLst>
                <a:tab pos="1212850" algn="l"/>
              </a:tabLst>
            </a:pPr>
            <a:r>
              <a:rPr lang="en-US" sz="2800" spc="-10" dirty="0">
                <a:latin typeface="Lato" panose="020F0502020204030203" pitchFamily="34" charset="0"/>
                <a:ea typeface="Lato" panose="020F0502020204030203" pitchFamily="34" charset="0"/>
                <a:cs typeface="Lato" panose="020F0502020204030203" pitchFamily="34" charset="0"/>
              </a:rPr>
              <a:t>Scalable data processing systems</a:t>
            </a:r>
          </a:p>
          <a:p>
            <a:pPr marL="1155700" lvl="1" indent="-228600">
              <a:spcBef>
                <a:spcPts val="555"/>
              </a:spcBef>
              <a:buFont typeface="Arial"/>
              <a:buChar char="•"/>
              <a:tabLst>
                <a:tab pos="1612900" algn="l"/>
              </a:tabLst>
            </a:pPr>
            <a:endParaRPr lang="en-US" sz="2400" spc="-5" dirty="0">
              <a:latin typeface="Lato" panose="020F0502020204030203" pitchFamily="34" charset="0"/>
              <a:ea typeface="Lato" panose="020F0502020204030203" pitchFamily="34" charset="0"/>
              <a:cs typeface="Lato" panose="020F0502020204030203" pitchFamily="34" charset="0"/>
            </a:endParaRPr>
          </a:p>
        </p:txBody>
      </p:sp>
      <p:pic>
        <p:nvPicPr>
          <p:cNvPr id="4" name="Picture 2" descr="Image result for database search">
            <a:extLst>
              <a:ext uri="{FF2B5EF4-FFF2-40B4-BE49-F238E27FC236}">
                <a16:creationId xmlns:a16="http://schemas.microsoft.com/office/drawing/2014/main" id="{3368EE6A-2582-F847-A9A7-67D921DA6AFC}"/>
              </a:ext>
            </a:extLst>
          </p:cNvPr>
          <p:cNvPicPr>
            <a:picLocks noChangeAspect="1" noChangeArrowheads="1"/>
          </p:cNvPicPr>
          <p:nvPr/>
        </p:nvPicPr>
        <p:blipFill rotWithShape="1">
          <a:blip r:embed="rId2">
            <a:alphaModFix amt="88000"/>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Effect>
                      <a14:brightnessContrast bright="60000"/>
                    </a14:imgEffect>
                  </a14:imgLayer>
                </a14:imgProps>
              </a:ext>
              <a:ext uri="{28A0092B-C50C-407E-A947-70E740481C1C}">
                <a14:useLocalDpi xmlns:a14="http://schemas.microsoft.com/office/drawing/2010/main" val="0"/>
              </a:ext>
            </a:extLst>
          </a:blip>
          <a:srcRect/>
          <a:stretch/>
        </p:blipFill>
        <p:spPr bwMode="auto">
          <a:xfrm>
            <a:off x="7352218" y="4719299"/>
            <a:ext cx="1551150" cy="1587154"/>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22035" y="283172"/>
            <a:ext cx="8118979" cy="947247"/>
          </a:xfrm>
          <a:prstGeom prst="rect">
            <a:avLst/>
          </a:prstGeom>
        </p:spPr>
        <p:txBody>
          <a:bodyPr vert="horz" wrap="square" lIns="0" tIns="12700" rIns="0" bIns="0" rtlCol="0">
            <a:spAutoFit/>
          </a:bodyPr>
          <a:lstStyle/>
          <a:p>
            <a:pPr marL="12700" marR="5080">
              <a:lnSpc>
                <a:spcPts val="3470"/>
              </a:lnSpc>
              <a:spcBef>
                <a:spcPts val="520"/>
              </a:spcBef>
              <a:tabLst>
                <a:tab pos="354965" algn="l"/>
                <a:tab pos="355600" algn="l"/>
              </a:tabLst>
            </a:pPr>
            <a:r>
              <a:rPr lang="en-US" spc="-10" dirty="0">
                <a:cs typeface="Calibri"/>
              </a:rPr>
              <a:t>New paradigm </a:t>
            </a:r>
            <a:r>
              <a:rPr lang="en-US" dirty="0">
                <a:cs typeface="Calibri"/>
              </a:rPr>
              <a:t>of </a:t>
            </a:r>
            <a:r>
              <a:rPr lang="en-US" spc="-15" dirty="0">
                <a:cs typeface="Calibri"/>
              </a:rPr>
              <a:t>data-intensive  </a:t>
            </a:r>
            <a:r>
              <a:rPr lang="en-US" spc="-10" dirty="0">
                <a:cs typeface="Calibri"/>
              </a:rPr>
              <a:t>discovery </a:t>
            </a:r>
            <a:r>
              <a:rPr lang="en-US" dirty="0">
                <a:cs typeface="Calibri"/>
              </a:rPr>
              <a:t>and</a:t>
            </a:r>
            <a:r>
              <a:rPr lang="en-US" spc="5" dirty="0">
                <a:cs typeface="Calibri"/>
              </a:rPr>
              <a:t> </a:t>
            </a:r>
            <a:r>
              <a:rPr lang="en-US" spc="-10" dirty="0">
                <a:cs typeface="Calibri"/>
              </a:rPr>
              <a:t>innovation</a:t>
            </a:r>
            <a:endParaRPr lang="en-US" dirty="0">
              <a:cs typeface="Calibri"/>
            </a:endParaRPr>
          </a:p>
        </p:txBody>
      </p:sp>
      <p:sp>
        <p:nvSpPr>
          <p:cNvPr id="4" name="object 4"/>
          <p:cNvSpPr txBox="1"/>
          <p:nvPr/>
        </p:nvSpPr>
        <p:spPr>
          <a:xfrm>
            <a:off x="236278" y="1557020"/>
            <a:ext cx="8404735" cy="4488408"/>
          </a:xfrm>
          <a:prstGeom prst="rect">
            <a:avLst/>
          </a:prstGeom>
        </p:spPr>
        <p:txBody>
          <a:bodyPr vert="horz" wrap="square" lIns="0" tIns="66040" rIns="0" bIns="0" rtlCol="0">
            <a:spAutoFit/>
          </a:bodyPr>
          <a:lstStyle/>
          <a:p>
            <a:pPr marL="469900" lvl="1">
              <a:lnSpc>
                <a:spcPct val="100000"/>
              </a:lnSpc>
              <a:spcBef>
                <a:spcPts val="305"/>
              </a:spcBef>
              <a:tabLst>
                <a:tab pos="755650" algn="l"/>
              </a:tabLst>
            </a:pPr>
            <a:r>
              <a:rPr sz="2600" b="1" spc="-5" dirty="0">
                <a:latin typeface="Lato Heavy" panose="020F0502020204030203" pitchFamily="34" charset="0"/>
                <a:ea typeface="Lato Heavy" panose="020F0502020204030203" pitchFamily="34" charset="0"/>
                <a:cs typeface="Lato Heavy" panose="020F0502020204030203" pitchFamily="34" charset="0"/>
              </a:rPr>
              <a:t>Deep domain</a:t>
            </a:r>
            <a:r>
              <a:rPr sz="2600" b="1" spc="15" dirty="0">
                <a:latin typeface="Lato Heavy" panose="020F0502020204030203" pitchFamily="34" charset="0"/>
                <a:ea typeface="Lato Heavy" panose="020F0502020204030203" pitchFamily="34" charset="0"/>
                <a:cs typeface="Lato Heavy" panose="020F0502020204030203" pitchFamily="34" charset="0"/>
              </a:rPr>
              <a:t> </a:t>
            </a:r>
            <a:r>
              <a:rPr sz="2600" b="1" spc="-10" dirty="0">
                <a:latin typeface="Lato Heavy" panose="020F0502020204030203" pitchFamily="34" charset="0"/>
                <a:ea typeface="Lato Heavy" panose="020F0502020204030203" pitchFamily="34" charset="0"/>
                <a:cs typeface="Lato Heavy" panose="020F0502020204030203" pitchFamily="34" charset="0"/>
              </a:rPr>
              <a:t>knowledge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469900" lvl="1">
              <a:lnSpc>
                <a:spcPct val="100000"/>
              </a:lnSpc>
              <a:spcBef>
                <a:spcPts val="340"/>
              </a:spcBef>
              <a:tabLst>
                <a:tab pos="755650" algn="l"/>
              </a:tabLst>
            </a:pPr>
            <a:r>
              <a:rPr sz="2600" b="1" spc="-20" dirty="0">
                <a:latin typeface="Lato Heavy" panose="020F0502020204030203" pitchFamily="34" charset="0"/>
                <a:ea typeface="Lato Heavy" panose="020F0502020204030203" pitchFamily="34" charset="0"/>
                <a:cs typeface="Lato Heavy" panose="020F0502020204030203" pitchFamily="34" charset="0"/>
              </a:rPr>
              <a:t>Data</a:t>
            </a:r>
            <a:r>
              <a:rPr sz="2600" b="1" spc="-5" dirty="0">
                <a:latin typeface="Lato Heavy" panose="020F0502020204030203" pitchFamily="34" charset="0"/>
                <a:ea typeface="Lato Heavy" panose="020F0502020204030203" pitchFamily="34" charset="0"/>
                <a:cs typeface="Lato Heavy" panose="020F0502020204030203" pitchFamily="34" charset="0"/>
              </a:rPr>
              <a:t> Science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927100" lvl="2">
              <a:lnSpc>
                <a:spcPct val="100000"/>
              </a:lnSpc>
              <a:spcBef>
                <a:spcPts val="305"/>
              </a:spcBef>
              <a:tabLst>
                <a:tab pos="1155700" algn="l"/>
              </a:tabLst>
            </a:pPr>
            <a:r>
              <a:rPr sz="2400" spc="-20" dirty="0">
                <a:latin typeface="Lato" panose="020F0502020204030203" pitchFamily="34" charset="0"/>
                <a:ea typeface="Lato" panose="020F0502020204030203" pitchFamily="34" charset="0"/>
                <a:cs typeface="Lato" panose="020F0502020204030203" pitchFamily="34" charset="0"/>
              </a:rPr>
              <a:t>Data</a:t>
            </a:r>
            <a:r>
              <a:rPr sz="2400" spc="-10" dirty="0">
                <a:latin typeface="Lato" panose="020F0502020204030203" pitchFamily="34" charset="0"/>
                <a:ea typeface="Lato" panose="020F0502020204030203" pitchFamily="34" charset="0"/>
                <a:cs typeface="Lato" panose="020F0502020204030203" pitchFamily="34" charset="0"/>
              </a:rPr>
              <a:t> management</a:t>
            </a:r>
            <a:r>
              <a:rPr lang="en-US" sz="2400" dirty="0">
                <a:latin typeface="Lato" panose="020F0502020204030203" pitchFamily="34" charset="0"/>
                <a:ea typeface="Lato" panose="020F0502020204030203" pitchFamily="34" charset="0"/>
                <a:cs typeface="Lato" panose="020F0502020204030203" pitchFamily="34" charset="0"/>
              </a:rPr>
              <a:t> </a:t>
            </a:r>
          </a:p>
          <a:p>
            <a:pPr marL="1727200" lvl="3" indent="-342900">
              <a:spcBef>
                <a:spcPts val="305"/>
              </a:spcBef>
              <a:buFont typeface="Arial" panose="020B0604020202020204" pitchFamily="34" charset="0"/>
              <a:buChar char="•"/>
              <a:tabLst>
                <a:tab pos="1155700" algn="l"/>
              </a:tabLst>
            </a:pPr>
            <a:r>
              <a:rPr lang="en-US" sz="2400" spc="-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Databases, scalable </a:t>
            </a:r>
            <a:r>
              <a:rPr sz="2200" spc="-10"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handling, </a:t>
            </a:r>
            <a:r>
              <a:rPr sz="2200" spc="-10" dirty="0">
                <a:latin typeface="Lato" panose="020F0502020204030203" pitchFamily="34" charset="0"/>
                <a:ea typeface="Lato" panose="020F0502020204030203" pitchFamily="34" charset="0"/>
                <a:cs typeface="Lato" panose="020F0502020204030203" pitchFamily="34" charset="0"/>
              </a:rPr>
              <a:t>data</a:t>
            </a:r>
            <a:r>
              <a:rPr sz="2200" spc="5" dirty="0">
                <a:latin typeface="Lato" panose="020F0502020204030203" pitchFamily="34" charset="0"/>
                <a:ea typeface="Lato" panose="020F0502020204030203" pitchFamily="34" charset="0"/>
                <a:cs typeface="Lato" panose="020F0502020204030203" pitchFamily="34" charset="0"/>
              </a:rPr>
              <a:t> </a:t>
            </a:r>
            <a:r>
              <a:rPr sz="2200" spc="-10" dirty="0">
                <a:latin typeface="Lato" panose="020F0502020204030203" pitchFamily="34" charset="0"/>
                <a:ea typeface="Lato" panose="020F0502020204030203" pitchFamily="34" charset="0"/>
                <a:cs typeface="Lato" panose="020F0502020204030203" pitchFamily="34" charset="0"/>
              </a:rPr>
              <a:t>curation</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29"/>
              </a:spcBef>
              <a:tabLst>
                <a:tab pos="1155700" algn="l"/>
              </a:tabLst>
            </a:pPr>
            <a:r>
              <a:rPr sz="2400" b="1" spc="-5" dirty="0">
                <a:solidFill>
                  <a:schemeClr val="accent2"/>
                </a:solidFill>
                <a:latin typeface="Lato" panose="020F0502020204030203" pitchFamily="34" charset="0"/>
                <a:ea typeface="Lato" panose="020F0502020204030203" pitchFamily="34" charset="0"/>
                <a:cs typeface="Lato" panose="020F0502020204030203" pitchFamily="34" charset="0"/>
              </a:rPr>
              <a:t>Machine learning</a:t>
            </a:r>
            <a:endParaRPr sz="2400" b="1" dirty="0">
              <a:solidFill>
                <a:schemeClr val="accent2"/>
              </a:solidFill>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90"/>
              </a:spcBef>
              <a:buFont typeface="Arial" panose="020B0604020202020204" pitchFamily="34" charset="0"/>
              <a:buChar char="•"/>
              <a:tabLst>
                <a:tab pos="1612900" algn="l"/>
              </a:tabLst>
            </a:pPr>
            <a:r>
              <a:rPr sz="2200" spc="-10" dirty="0">
                <a:latin typeface="Lato" panose="020F0502020204030203" pitchFamily="34" charset="0"/>
                <a:ea typeface="Lato" panose="020F0502020204030203" pitchFamily="34" charset="0"/>
                <a:cs typeface="Lato" panose="020F0502020204030203" pitchFamily="34" charset="0"/>
              </a:rPr>
              <a:t>Regression </a:t>
            </a:r>
            <a:r>
              <a:rPr sz="2200" dirty="0">
                <a:latin typeface="Lato" panose="020F0502020204030203" pitchFamily="34" charset="0"/>
                <a:ea typeface="Lato" panose="020F0502020204030203" pitchFamily="34" charset="0"/>
                <a:cs typeface="Lato" panose="020F0502020204030203" pitchFamily="34" charset="0"/>
              </a:rPr>
              <a:t>&amp;</a:t>
            </a:r>
            <a:r>
              <a:rPr sz="2200" spc="-5" dirty="0">
                <a:latin typeface="Lato" panose="020F0502020204030203" pitchFamily="34" charset="0"/>
                <a:ea typeface="Lato" panose="020F0502020204030203" pitchFamily="34" charset="0"/>
                <a:cs typeface="Lato" panose="020F0502020204030203" pitchFamily="34" charset="0"/>
              </a:rPr>
              <a:t> classification</a:t>
            </a:r>
            <a:endParaRPr sz="2200" dirty="0">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29"/>
              </a:spcBef>
              <a:buFont typeface="Arial" panose="020B0604020202020204" pitchFamily="34" charset="0"/>
              <a:buChar char="•"/>
              <a:tabLst>
                <a:tab pos="1612900" algn="l"/>
              </a:tabLst>
            </a:pPr>
            <a:r>
              <a:rPr sz="2200" dirty="0">
                <a:latin typeface="Lato" panose="020F0502020204030203" pitchFamily="34" charset="0"/>
                <a:ea typeface="Lato" panose="020F0502020204030203" pitchFamily="34" charset="0"/>
                <a:cs typeface="Lato" panose="020F0502020204030203" pitchFamily="34" charset="0"/>
              </a:rPr>
              <a:t>Supervised &amp;</a:t>
            </a:r>
            <a:r>
              <a:rPr sz="2200" spc="-1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unsupervised</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70"/>
              </a:spcBef>
              <a:tabLst>
                <a:tab pos="1155700" algn="l"/>
              </a:tabLst>
            </a:pPr>
            <a:r>
              <a:rPr sz="2400" spc="-15" dirty="0">
                <a:latin typeface="Lato" panose="020F0502020204030203" pitchFamily="34" charset="0"/>
                <a:ea typeface="Lato" panose="020F0502020204030203" pitchFamily="34" charset="0"/>
                <a:cs typeface="Lato" panose="020F0502020204030203" pitchFamily="34" charset="0"/>
              </a:rPr>
              <a:t>Statistics</a:t>
            </a:r>
            <a:endParaRPr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r>
              <a:rPr sz="2400" spc="-10" dirty="0">
                <a:latin typeface="Lato" panose="020F0502020204030203" pitchFamily="34" charset="0"/>
                <a:ea typeface="Lato" panose="020F0502020204030203" pitchFamily="34" charset="0"/>
                <a:cs typeface="Lato" panose="020F0502020204030203" pitchFamily="34" charset="0"/>
              </a:rPr>
              <a:t>Visualization</a:t>
            </a:r>
            <a:endParaRPr lang="en-US" sz="2400" spc="-10" dirty="0">
              <a:latin typeface="Lato" panose="020F0502020204030203" pitchFamily="34" charset="0"/>
              <a:ea typeface="Lato" panose="020F0502020204030203" pitchFamily="34" charset="0"/>
              <a:cs typeface="Lato" panose="020F0502020204030203" pitchFamily="34" charset="0"/>
            </a:endParaRPr>
          </a:p>
          <a:p>
            <a:pPr marL="927100" lvl="2">
              <a:spcBef>
                <a:spcPts val="285"/>
              </a:spcBef>
              <a:tabLst>
                <a:tab pos="1155700" algn="l"/>
              </a:tabLst>
            </a:pPr>
            <a:r>
              <a:rPr lang="en-US" sz="2400" spc="-10" dirty="0">
                <a:latin typeface="Lato" panose="020F0502020204030203" pitchFamily="34" charset="0"/>
                <a:ea typeface="Lato" panose="020F0502020204030203" pitchFamily="34" charset="0"/>
                <a:cs typeface="Lato" panose="020F0502020204030203" pitchFamily="34" charset="0"/>
              </a:rPr>
              <a:t>Software</a:t>
            </a:r>
            <a:r>
              <a:rPr lang="en-US" sz="2400" spc="-30" dirty="0">
                <a:latin typeface="Lato" panose="020F0502020204030203" pitchFamily="34" charset="0"/>
                <a:ea typeface="Lato" panose="020F0502020204030203" pitchFamily="34" charset="0"/>
                <a:cs typeface="Lato" panose="020F0502020204030203" pitchFamily="34" charset="0"/>
              </a:rPr>
              <a:t> </a:t>
            </a:r>
            <a:r>
              <a:rPr lang="en-US" sz="2400" spc="-5" dirty="0">
                <a:latin typeface="Lato" panose="020F0502020204030203" pitchFamily="34" charset="0"/>
                <a:ea typeface="Lato" panose="020F0502020204030203" pitchFamily="34" charset="0"/>
                <a:cs typeface="Lato" panose="020F0502020204030203" pitchFamily="34" charset="0"/>
              </a:rPr>
              <a:t>engineering</a:t>
            </a:r>
            <a:endParaRPr lang="en-US"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6" name="object 6"/>
          <p:cNvSpPr/>
          <p:nvPr/>
        </p:nvSpPr>
        <p:spPr>
          <a:xfrm>
            <a:off x="5361180" y="4128785"/>
            <a:ext cx="3546541" cy="2361477"/>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4721833" y="6231988"/>
            <a:ext cx="4321810" cy="570865"/>
          </a:xfrm>
          <a:prstGeom prst="rect">
            <a:avLst/>
          </a:prstGeom>
        </p:spPr>
        <p:txBody>
          <a:bodyPr vert="horz" wrap="square" lIns="0" tIns="12700" rIns="0" bIns="0" rtlCol="0">
            <a:spAutoFit/>
          </a:bodyPr>
          <a:lstStyle/>
          <a:p>
            <a:pPr algn="ctr">
              <a:lnSpc>
                <a:spcPts val="2145"/>
              </a:lnSpc>
              <a:spcBef>
                <a:spcPts val="100"/>
              </a:spcBef>
            </a:pPr>
            <a:r>
              <a:rPr sz="1800" spc="-5" dirty="0">
                <a:latin typeface="Calibri"/>
                <a:cs typeface="Calibri"/>
              </a:rPr>
              <a:t>Molecular </a:t>
            </a:r>
            <a:r>
              <a:rPr sz="1800" spc="-15" dirty="0">
                <a:latin typeface="Calibri"/>
                <a:cs typeface="Calibri"/>
              </a:rPr>
              <a:t>Data</a:t>
            </a:r>
            <a:r>
              <a:rPr sz="1800" spc="0" dirty="0">
                <a:latin typeface="Calibri"/>
                <a:cs typeface="Calibri"/>
              </a:rPr>
              <a:t> </a:t>
            </a:r>
            <a:r>
              <a:rPr sz="1800" spc="-10" dirty="0">
                <a:latin typeface="Calibri"/>
                <a:cs typeface="Calibri"/>
              </a:rPr>
              <a:t>Scientist</a:t>
            </a:r>
            <a:endParaRPr sz="1800">
              <a:latin typeface="Calibri"/>
              <a:cs typeface="Calibri"/>
            </a:endParaRPr>
          </a:p>
          <a:p>
            <a:pPr algn="ctr">
              <a:lnSpc>
                <a:spcPts val="2145"/>
              </a:lnSpc>
            </a:pPr>
            <a:r>
              <a:rPr sz="1800" spc="-10" dirty="0">
                <a:latin typeface="Calibri"/>
                <a:cs typeface="Calibri"/>
              </a:rPr>
              <a:t>Knows </a:t>
            </a:r>
            <a:r>
              <a:rPr sz="1800" spc="-5" dirty="0">
                <a:latin typeface="Calibri"/>
                <a:cs typeface="Calibri"/>
              </a:rPr>
              <a:t>thermodynamics </a:t>
            </a:r>
            <a:r>
              <a:rPr sz="1800" b="1" spc="-5" dirty="0">
                <a:latin typeface="Calibri"/>
                <a:cs typeface="Calibri"/>
              </a:rPr>
              <a:t>and </a:t>
            </a:r>
            <a:r>
              <a:rPr sz="1800" spc="-5" dirty="0">
                <a:latin typeface="Calibri"/>
                <a:cs typeface="Calibri"/>
              </a:rPr>
              <a:t>machine</a:t>
            </a:r>
            <a:r>
              <a:rPr sz="1800" spc="35" dirty="0">
                <a:latin typeface="Calibri"/>
                <a:cs typeface="Calibri"/>
              </a:rPr>
              <a:t> </a:t>
            </a:r>
            <a:r>
              <a:rPr sz="1800" spc="-5" dirty="0">
                <a:latin typeface="Calibri"/>
                <a:cs typeface="Calibri"/>
              </a:rPr>
              <a:t>learning</a:t>
            </a:r>
            <a:endParaRPr sz="1800">
              <a:latin typeface="Calibri"/>
              <a:cs typeface="Calibri"/>
            </a:endParaRPr>
          </a:p>
        </p:txBody>
      </p:sp>
    </p:spTree>
    <p:extLst>
      <p:ext uri="{BB962C8B-B14F-4D97-AF65-F5344CB8AC3E}">
        <p14:creationId xmlns:p14="http://schemas.microsoft.com/office/powerpoint/2010/main" val="27753836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57200" y="465106"/>
            <a:ext cx="8229600" cy="551433"/>
          </a:xfrm>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pic>
        <p:nvPicPr>
          <p:cNvPr id="1026" name="Picture 2" descr="Image result for machine learning">
            <a:extLst>
              <a:ext uri="{FF2B5EF4-FFF2-40B4-BE49-F238E27FC236}">
                <a16:creationId xmlns:a16="http://schemas.microsoft.com/office/drawing/2014/main" id="{20DF3B96-64FF-4EC0-9547-EE7A17BE51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267" y="1704352"/>
            <a:ext cx="7041823" cy="503686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860251E-ABE2-CA44-A7D9-3537DE10C770}"/>
              </a:ext>
            </a:extLst>
          </p:cNvPr>
          <p:cNvSpPr/>
          <p:nvPr/>
        </p:nvSpPr>
        <p:spPr>
          <a:xfrm>
            <a:off x="6133239" y="6392894"/>
            <a:ext cx="3010761" cy="369332"/>
          </a:xfrm>
          <a:prstGeom prst="rect">
            <a:avLst/>
          </a:prstGeom>
        </p:spPr>
        <p:txBody>
          <a:bodyPr wrap="none">
            <a:spAutoFit/>
          </a:bodyPr>
          <a:lstStyle/>
          <a:p>
            <a:r>
              <a:rPr lang="en-US" dirty="0" err="1">
                <a:latin typeface="Lato" panose="020F0502020204030203" pitchFamily="34" charset="0"/>
                <a:ea typeface="Lato" panose="020F0502020204030203" pitchFamily="34" charset="0"/>
                <a:cs typeface="Lato" panose="020F0502020204030203" pitchFamily="34" charset="0"/>
              </a:rPr>
              <a:t>www.slideshare.net</a:t>
            </a:r>
            <a:r>
              <a:rPr lang="en-US" dirty="0">
                <a:latin typeface="Lato" panose="020F0502020204030203" pitchFamily="34" charset="0"/>
                <a:ea typeface="Lato" panose="020F0502020204030203" pitchFamily="34" charset="0"/>
                <a:cs typeface="Lato" panose="020F0502020204030203" pitchFamily="34" charset="0"/>
              </a:rPr>
              <a:t>/</a:t>
            </a:r>
            <a:r>
              <a:rPr lang="en-US" dirty="0" err="1">
                <a:latin typeface="Lato" panose="020F0502020204030203" pitchFamily="34" charset="0"/>
                <a:ea typeface="Lato" panose="020F0502020204030203" pitchFamily="34" charset="0"/>
                <a:cs typeface="Lato" panose="020F0502020204030203" pitchFamily="34" charset="0"/>
              </a:rPr>
              <a:t>awahid</a:t>
            </a:r>
            <a:endParaRPr lang="en-US"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457200" y="1477889"/>
            <a:ext cx="7838440" cy="975908"/>
          </a:xfrm>
          <a:prstGeom prst="rect">
            <a:avLst/>
          </a:prstGeom>
        </p:spPr>
        <p:txBody>
          <a:bodyPr vert="horz" wrap="square" lIns="0" tIns="113030" rIns="0" bIns="0" rtlCol="0">
            <a:spAutoFit/>
          </a:bodyPr>
          <a:lstStyle/>
          <a:p>
            <a:pPr marL="12700" algn="ctr">
              <a:lnSpc>
                <a:spcPct val="100000"/>
              </a:lnSpc>
              <a:spcBef>
                <a:spcPts val="890"/>
              </a:spcBef>
              <a:tabLst>
                <a:tab pos="354965" algn="l"/>
                <a:tab pos="355600" algn="l"/>
              </a:tabLst>
            </a:pPr>
            <a:r>
              <a:rPr sz="2800" b="1" spc="-15" dirty="0">
                <a:latin typeface="Lato" panose="020F0502020204030203" pitchFamily="34" charset="0"/>
                <a:ea typeface="Lato" panose="020F0502020204030203" pitchFamily="34" charset="0"/>
                <a:cs typeface="Lato" panose="020F0502020204030203" pitchFamily="34" charset="0"/>
              </a:rPr>
              <a:t>Regression</a:t>
            </a:r>
            <a:r>
              <a:rPr lang="en-US" sz="2800" b="1" dirty="0">
                <a:latin typeface="Lato" panose="020F0502020204030203" pitchFamily="34" charset="0"/>
                <a:ea typeface="Lato" panose="020F0502020204030203" pitchFamily="34" charset="0"/>
                <a:cs typeface="Lato" panose="020F0502020204030203" pitchFamily="34" charset="0"/>
              </a:rPr>
              <a:t>: </a:t>
            </a:r>
            <a:r>
              <a:rPr sz="2800" spc="-10" dirty="0">
                <a:latin typeface="Lato" panose="020F0502020204030203" pitchFamily="34" charset="0"/>
                <a:ea typeface="Lato" panose="020F0502020204030203" pitchFamily="34" charset="0"/>
                <a:cs typeface="Lato" panose="020F0502020204030203" pitchFamily="34" charset="0"/>
              </a:rPr>
              <a:t>Predict </a:t>
            </a:r>
            <a:r>
              <a:rPr sz="2800" dirty="0">
                <a:latin typeface="Lato" panose="020F0502020204030203" pitchFamily="34" charset="0"/>
                <a:ea typeface="Lato" panose="020F0502020204030203" pitchFamily="34" charset="0"/>
                <a:cs typeface="Lato" panose="020F0502020204030203" pitchFamily="34" charset="0"/>
              </a:rPr>
              <a:t>a </a:t>
            </a:r>
            <a:r>
              <a:rPr sz="2800" spc="-5" dirty="0">
                <a:latin typeface="Lato" panose="020F0502020204030203" pitchFamily="34" charset="0"/>
                <a:ea typeface="Lato" panose="020F0502020204030203" pitchFamily="34" charset="0"/>
                <a:cs typeface="Lato" panose="020F0502020204030203" pitchFamily="34" charset="0"/>
              </a:rPr>
              <a:t>numerical </a:t>
            </a:r>
            <a:r>
              <a:rPr sz="2800" spc="-10" dirty="0">
                <a:latin typeface="Lato" panose="020F0502020204030203" pitchFamily="34" charset="0"/>
                <a:ea typeface="Lato" panose="020F0502020204030203" pitchFamily="34" charset="0"/>
                <a:cs typeface="Lato" panose="020F0502020204030203" pitchFamily="34" charset="0"/>
              </a:rPr>
              <a:t>response </a:t>
            </a:r>
            <a:r>
              <a:rPr sz="2800" spc="-15" dirty="0">
                <a:latin typeface="Lato" panose="020F0502020204030203" pitchFamily="34" charset="0"/>
                <a:ea typeface="Lato" panose="020F0502020204030203" pitchFamily="34" charset="0"/>
                <a:cs typeface="Lato" panose="020F0502020204030203" pitchFamily="34" charset="0"/>
              </a:rPr>
              <a:t>from </a:t>
            </a:r>
            <a:r>
              <a:rPr sz="2800" spc="-5" dirty="0">
                <a:latin typeface="Lato" panose="020F0502020204030203" pitchFamily="34" charset="0"/>
                <a:ea typeface="Lato" panose="020F0502020204030203" pitchFamily="34" charset="0"/>
                <a:cs typeface="Lato" panose="020F0502020204030203" pitchFamily="34" charset="0"/>
              </a:rPr>
              <a:t>input</a:t>
            </a:r>
            <a:r>
              <a:rPr sz="2800" spc="-55" dirty="0">
                <a:latin typeface="Lato" panose="020F0502020204030203" pitchFamily="34" charset="0"/>
                <a:ea typeface="Lato" panose="020F0502020204030203" pitchFamily="34" charset="0"/>
                <a:cs typeface="Lato" panose="020F0502020204030203" pitchFamily="34" charset="0"/>
              </a:rPr>
              <a:t> </a:t>
            </a:r>
            <a:r>
              <a:rPr sz="2800" spc="-20" dirty="0">
                <a:latin typeface="Lato" panose="020F0502020204030203" pitchFamily="34" charset="0"/>
                <a:ea typeface="Lato" panose="020F0502020204030203" pitchFamily="34" charset="0"/>
                <a:cs typeface="Lato" panose="020F0502020204030203" pitchFamily="34" charset="0"/>
              </a:rPr>
              <a:t>features</a:t>
            </a:r>
            <a:endParaRPr sz="2800" dirty="0">
              <a:latin typeface="Lato" panose="020F0502020204030203" pitchFamily="34" charset="0"/>
              <a:ea typeface="Lato" panose="020F0502020204030203" pitchFamily="34" charset="0"/>
              <a:cs typeface="Lato" panose="020F0502020204030203" pitchFamily="34" charset="0"/>
            </a:endParaRPr>
          </a:p>
        </p:txBody>
      </p:sp>
      <p:pic>
        <p:nvPicPr>
          <p:cNvPr id="5" name="Picture 2" descr="Image result for database search">
            <a:extLst>
              <a:ext uri="{FF2B5EF4-FFF2-40B4-BE49-F238E27FC236}">
                <a16:creationId xmlns:a16="http://schemas.microsoft.com/office/drawing/2014/main" id="{47F01C2D-E25B-D744-AECF-02274FCD0155}"/>
              </a:ext>
            </a:extLst>
          </p:cNvPr>
          <p:cNvPicPr>
            <a:picLocks noChangeAspect="1" noChangeArrowheads="1"/>
          </p:cNvPicPr>
          <p:nvPr/>
        </p:nvPicPr>
        <p:blipFill>
          <a:blip r:embed="rId2">
            <a:alphaModFix amt="88000"/>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785080" y="4309189"/>
            <a:ext cx="1102351" cy="1127938"/>
          </a:xfrm>
          <a:prstGeom prst="rect">
            <a:avLst/>
          </a:prstGeom>
          <a:noFill/>
        </p:spPr>
      </p:pic>
      <p:sp>
        <p:nvSpPr>
          <p:cNvPr id="6" name="Freeform 5">
            <a:extLst>
              <a:ext uri="{FF2B5EF4-FFF2-40B4-BE49-F238E27FC236}">
                <a16:creationId xmlns:a16="http://schemas.microsoft.com/office/drawing/2014/main" id="{212A42C7-7986-F84A-B7ED-BADEFA52953B}"/>
              </a:ext>
            </a:extLst>
          </p:cNvPr>
          <p:cNvSpPr/>
          <p:nvPr/>
        </p:nvSpPr>
        <p:spPr>
          <a:xfrm>
            <a:off x="187686" y="4256798"/>
            <a:ext cx="3011505" cy="1445317"/>
          </a:xfrm>
          <a:custGeom>
            <a:avLst/>
            <a:gdLst>
              <a:gd name="connsiteX0" fmla="*/ 0 w 2857500"/>
              <a:gd name="connsiteY0" fmla="*/ 1135007 h 1149294"/>
              <a:gd name="connsiteX1" fmla="*/ 814388 w 2857500"/>
              <a:gd name="connsiteY1" fmla="*/ 120594 h 1149294"/>
              <a:gd name="connsiteX2" fmla="*/ 1628775 w 2857500"/>
              <a:gd name="connsiteY2" fmla="*/ 106307 h 1149294"/>
              <a:gd name="connsiteX3" fmla="*/ 2243138 w 2857500"/>
              <a:gd name="connsiteY3" fmla="*/ 906407 h 1149294"/>
              <a:gd name="connsiteX4" fmla="*/ 2857500 w 2857500"/>
              <a:gd name="connsiteY4" fmla="*/ 1149294 h 1149294"/>
              <a:gd name="connsiteX0" fmla="*/ 0 w 2857500"/>
              <a:gd name="connsiteY0" fmla="*/ 1028727 h 1043014"/>
              <a:gd name="connsiteX1" fmla="*/ 771525 w 2857500"/>
              <a:gd name="connsiteY1" fmla="*/ 828702 h 1043014"/>
              <a:gd name="connsiteX2" fmla="*/ 1628775 w 2857500"/>
              <a:gd name="connsiteY2" fmla="*/ 27 h 1043014"/>
              <a:gd name="connsiteX3" fmla="*/ 2243138 w 2857500"/>
              <a:gd name="connsiteY3" fmla="*/ 800127 h 1043014"/>
              <a:gd name="connsiteX4" fmla="*/ 2857500 w 2857500"/>
              <a:gd name="connsiteY4" fmla="*/ 1043014 h 1043014"/>
              <a:gd name="connsiteX0" fmla="*/ 0 w 2857500"/>
              <a:gd name="connsiteY0" fmla="*/ 1028727 h 1043014"/>
              <a:gd name="connsiteX1" fmla="*/ 771525 w 2857500"/>
              <a:gd name="connsiteY1" fmla="*/ 828702 h 1043014"/>
              <a:gd name="connsiteX2" fmla="*/ 1628775 w 2857500"/>
              <a:gd name="connsiteY2" fmla="*/ 27 h 1043014"/>
              <a:gd name="connsiteX3" fmla="*/ 2243138 w 2857500"/>
              <a:gd name="connsiteY3" fmla="*/ 800127 h 1043014"/>
              <a:gd name="connsiteX4" fmla="*/ 2857500 w 2857500"/>
              <a:gd name="connsiteY4" fmla="*/ 1043014 h 1043014"/>
              <a:gd name="connsiteX0" fmla="*/ 0 w 2857500"/>
              <a:gd name="connsiteY0" fmla="*/ 1114449 h 1128736"/>
              <a:gd name="connsiteX1" fmla="*/ 771525 w 2857500"/>
              <a:gd name="connsiteY1" fmla="*/ 914424 h 1128736"/>
              <a:gd name="connsiteX2" fmla="*/ 1414463 w 2857500"/>
              <a:gd name="connsiteY2" fmla="*/ 24 h 1128736"/>
              <a:gd name="connsiteX3" fmla="*/ 2243138 w 2857500"/>
              <a:gd name="connsiteY3" fmla="*/ 885849 h 1128736"/>
              <a:gd name="connsiteX4" fmla="*/ 2857500 w 2857500"/>
              <a:gd name="connsiteY4" fmla="*/ 1128736 h 1128736"/>
              <a:gd name="connsiteX0" fmla="*/ 0 w 2857500"/>
              <a:gd name="connsiteY0" fmla="*/ 1114449 h 1128736"/>
              <a:gd name="connsiteX1" fmla="*/ 771525 w 2857500"/>
              <a:gd name="connsiteY1" fmla="*/ 914424 h 1128736"/>
              <a:gd name="connsiteX2" fmla="*/ 1414463 w 2857500"/>
              <a:gd name="connsiteY2" fmla="*/ 24 h 1128736"/>
              <a:gd name="connsiteX3" fmla="*/ 2000251 w 2857500"/>
              <a:gd name="connsiteY3" fmla="*/ 885849 h 1128736"/>
              <a:gd name="connsiteX4" fmla="*/ 2857500 w 2857500"/>
              <a:gd name="connsiteY4" fmla="*/ 1128736 h 1128736"/>
              <a:gd name="connsiteX0" fmla="*/ 0 w 2857500"/>
              <a:gd name="connsiteY0" fmla="*/ 1114449 h 1128736"/>
              <a:gd name="connsiteX1" fmla="*/ 771525 w 2857500"/>
              <a:gd name="connsiteY1" fmla="*/ 914424 h 1128736"/>
              <a:gd name="connsiteX2" fmla="*/ 1414463 w 2857500"/>
              <a:gd name="connsiteY2" fmla="*/ 24 h 1128736"/>
              <a:gd name="connsiteX3" fmla="*/ 2000251 w 2857500"/>
              <a:gd name="connsiteY3" fmla="*/ 885849 h 1128736"/>
              <a:gd name="connsiteX4" fmla="*/ 2857500 w 2857500"/>
              <a:gd name="connsiteY4" fmla="*/ 1128736 h 1128736"/>
              <a:gd name="connsiteX0" fmla="*/ 0 w 3057525"/>
              <a:gd name="connsiteY0" fmla="*/ 1128737 h 1133486"/>
              <a:gd name="connsiteX1" fmla="*/ 971550 w 3057525"/>
              <a:gd name="connsiteY1" fmla="*/ 914424 h 1133486"/>
              <a:gd name="connsiteX2" fmla="*/ 1614488 w 3057525"/>
              <a:gd name="connsiteY2" fmla="*/ 24 h 1133486"/>
              <a:gd name="connsiteX3" fmla="*/ 2200276 w 3057525"/>
              <a:gd name="connsiteY3" fmla="*/ 885849 h 1133486"/>
              <a:gd name="connsiteX4" fmla="*/ 3057525 w 3057525"/>
              <a:gd name="connsiteY4" fmla="*/ 1128736 h 1133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1133486">
                <a:moveTo>
                  <a:pt x="0" y="1128737"/>
                </a:moveTo>
                <a:cubicBezTo>
                  <a:pt x="471487" y="1150168"/>
                  <a:pt x="702469" y="1102543"/>
                  <a:pt x="971550" y="914424"/>
                </a:cubicBezTo>
                <a:cubicBezTo>
                  <a:pt x="1240631" y="726305"/>
                  <a:pt x="1409700" y="4787"/>
                  <a:pt x="1614488" y="24"/>
                </a:cubicBezTo>
                <a:cubicBezTo>
                  <a:pt x="1819276" y="-4739"/>
                  <a:pt x="1959770" y="697730"/>
                  <a:pt x="2200276" y="885849"/>
                </a:cubicBezTo>
                <a:cubicBezTo>
                  <a:pt x="2440782" y="1073968"/>
                  <a:pt x="2852737" y="1094208"/>
                  <a:pt x="3057525" y="1128736"/>
                </a:cubicBezTo>
              </a:path>
            </a:pathLst>
          </a:custGeom>
          <a:gradFill flip="none" rotWithShape="1">
            <a:gsLst>
              <a:gs pos="3000">
                <a:schemeClr val="tx1">
                  <a:alpha val="0"/>
                </a:schemeClr>
              </a:gs>
              <a:gs pos="85000">
                <a:srgbClr val="FFF2CC"/>
              </a:gs>
              <a:gs pos="31016">
                <a:srgbClr val="E57593">
                  <a:alpha val="85490"/>
                </a:srgbClr>
              </a:gs>
              <a:gs pos="44000">
                <a:srgbClr val="DE7190"/>
              </a:gs>
              <a:gs pos="100000">
                <a:srgbClr val="FFF2C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E2152A5-AD14-6140-9EEC-EE93363FA353}"/>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9297" b="66211" l="22266" r="83203">
                        <a14:foregroundMark x1="25781" y1="53906" x2="25781" y2="53906"/>
                        <a14:foregroundMark x1="31445" y1="45703" x2="31445" y2="45703"/>
                        <a14:foregroundMark x1="33008" y1="42969" x2="30078" y2="47852"/>
                        <a14:foregroundMark x1="22266" y1="58984" x2="24805" y2="55664"/>
                        <a14:foregroundMark x1="56055" y1="62500" x2="53906" y2="62109"/>
                        <a14:foregroundMark x1="55664" y1="59961" x2="46875" y2="61133"/>
                        <a14:foregroundMark x1="79297" y1="35938" x2="81445" y2="40820"/>
                        <a14:foregroundMark x1="80859" y1="35938" x2="83203" y2="38867"/>
                      </a14:backgroundRemoval>
                    </a14:imgEffect>
                    <a14:imgEffect>
                      <a14:brightnessContrast bright="15000"/>
                    </a14:imgEffect>
                  </a14:imgLayer>
                </a14:imgProps>
              </a:ext>
              <a:ext uri="{28A0092B-C50C-407E-A947-70E740481C1C}">
                <a14:useLocalDpi xmlns:a14="http://schemas.microsoft.com/office/drawing/2010/main" val="0"/>
              </a:ext>
            </a:extLst>
          </a:blip>
          <a:srcRect l="15562" t="24749" r="11349" b="28920"/>
          <a:stretch/>
        </p:blipFill>
        <p:spPr>
          <a:xfrm>
            <a:off x="187686" y="3625640"/>
            <a:ext cx="1919930" cy="1217064"/>
          </a:xfrm>
          <a:prstGeom prst="rect">
            <a:avLst/>
          </a:prstGeom>
        </p:spPr>
      </p:pic>
      <p:sp>
        <p:nvSpPr>
          <p:cNvPr id="8" name="TextBox 7">
            <a:extLst>
              <a:ext uri="{FF2B5EF4-FFF2-40B4-BE49-F238E27FC236}">
                <a16:creationId xmlns:a16="http://schemas.microsoft.com/office/drawing/2014/main" id="{DD8C958C-87E5-754F-9B0E-0A8360FEE188}"/>
              </a:ext>
            </a:extLst>
          </p:cNvPr>
          <p:cNvSpPr txBox="1"/>
          <p:nvPr/>
        </p:nvSpPr>
        <p:spPr>
          <a:xfrm>
            <a:off x="840037" y="3771727"/>
            <a:ext cx="480422" cy="769441"/>
          </a:xfrm>
          <a:prstGeom prst="rect">
            <a:avLst/>
          </a:prstGeom>
          <a:noFill/>
        </p:spPr>
        <p:txBody>
          <a:bodyPr wrap="square" rtlCol="0">
            <a:spAutoFit/>
          </a:bodyPr>
          <a:lstStyle/>
          <a:p>
            <a:r>
              <a:rPr lang="en-US" sz="4400" b="1" dirty="0">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9" name="Right Arrow 8">
            <a:extLst>
              <a:ext uri="{FF2B5EF4-FFF2-40B4-BE49-F238E27FC236}">
                <a16:creationId xmlns:a16="http://schemas.microsoft.com/office/drawing/2014/main" id="{CED22C97-821A-4B4D-82B8-57C58C2E5638}"/>
              </a:ext>
            </a:extLst>
          </p:cNvPr>
          <p:cNvSpPr/>
          <p:nvPr/>
        </p:nvSpPr>
        <p:spPr>
          <a:xfrm>
            <a:off x="1132518" y="4761835"/>
            <a:ext cx="1322268" cy="411844"/>
          </a:xfrm>
          <a:prstGeom prst="rightArrow">
            <a:avLst/>
          </a:prstGeom>
          <a:solidFill>
            <a:schemeClr val="bg1">
              <a:lumMod val="65000"/>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nn.png">
            <a:extLst>
              <a:ext uri="{FF2B5EF4-FFF2-40B4-BE49-F238E27FC236}">
                <a16:creationId xmlns:a16="http://schemas.microsoft.com/office/drawing/2014/main" id="{D6181617-F2AD-1842-A400-263DDBB8EAC5}"/>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572000" y="3890430"/>
            <a:ext cx="2105122" cy="2001116"/>
          </a:xfrm>
          <a:prstGeom prst="rect">
            <a:avLst/>
          </a:prstGeom>
        </p:spPr>
      </p:pic>
      <p:sp>
        <p:nvSpPr>
          <p:cNvPr id="11" name="TextBox 10">
            <a:extLst>
              <a:ext uri="{FF2B5EF4-FFF2-40B4-BE49-F238E27FC236}">
                <a16:creationId xmlns:a16="http://schemas.microsoft.com/office/drawing/2014/main" id="{EF6B1FD1-01A9-994B-9C51-711C308D9847}"/>
              </a:ext>
            </a:extLst>
          </p:cNvPr>
          <p:cNvSpPr txBox="1"/>
          <p:nvPr/>
        </p:nvSpPr>
        <p:spPr>
          <a:xfrm>
            <a:off x="7360518" y="4574118"/>
            <a:ext cx="1500732" cy="553998"/>
          </a:xfrm>
          <a:prstGeom prst="rect">
            <a:avLst/>
          </a:prstGeom>
          <a:noFill/>
          <a:ln>
            <a:noFill/>
          </a:ln>
        </p:spPr>
        <p:txBody>
          <a:bodyPr wrap="none" rtlCol="0">
            <a:spAutoFit/>
          </a:bodyPr>
          <a:lstStyle/>
          <a:p>
            <a:r>
              <a:rPr lang="en-US" sz="3000" i="1" dirty="0">
                <a:latin typeface="Helvetica Neue" panose="02000503000000020004" pitchFamily="2" charset="0"/>
                <a:ea typeface="Helvetica Neue" panose="02000503000000020004" pitchFamily="2" charset="0"/>
                <a:cs typeface="Helvetica Neue" panose="02000503000000020004" pitchFamily="2" charset="0"/>
              </a:rPr>
              <a:t>k(T)Q(T)</a:t>
            </a:r>
          </a:p>
        </p:txBody>
      </p:sp>
      <p:sp>
        <p:nvSpPr>
          <p:cNvPr id="12" name="Triangle 11">
            <a:extLst>
              <a:ext uri="{FF2B5EF4-FFF2-40B4-BE49-F238E27FC236}">
                <a16:creationId xmlns:a16="http://schemas.microsoft.com/office/drawing/2014/main" id="{AF0DFC7D-6572-6444-ACFB-4179C1160697}"/>
              </a:ext>
            </a:extLst>
          </p:cNvPr>
          <p:cNvSpPr/>
          <p:nvPr/>
        </p:nvSpPr>
        <p:spPr>
          <a:xfrm rot="5400000">
            <a:off x="3314211" y="4825300"/>
            <a:ext cx="1769943" cy="212058"/>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a:extLst>
              <a:ext uri="{FF2B5EF4-FFF2-40B4-BE49-F238E27FC236}">
                <a16:creationId xmlns:a16="http://schemas.microsoft.com/office/drawing/2014/main" id="{E1489FC8-FA37-924B-8DD4-0CEABEC87902}"/>
              </a:ext>
            </a:extLst>
          </p:cNvPr>
          <p:cNvSpPr/>
          <p:nvPr/>
        </p:nvSpPr>
        <p:spPr>
          <a:xfrm rot="5400000">
            <a:off x="6133001" y="4825300"/>
            <a:ext cx="1769943" cy="212058"/>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E56A83-0137-BA4A-A08A-6AD8F5CE229F}"/>
              </a:ext>
            </a:extLst>
          </p:cNvPr>
          <p:cNvSpPr/>
          <p:nvPr/>
        </p:nvSpPr>
        <p:spPr>
          <a:xfrm>
            <a:off x="457200" y="6511178"/>
            <a:ext cx="6775076" cy="292388"/>
          </a:xfrm>
          <a:prstGeom prst="rect">
            <a:avLst/>
          </a:prstGeom>
        </p:spPr>
        <p:txBody>
          <a:bodyPr wrap="square">
            <a:spAutoFit/>
          </a:bodyPr>
          <a:lstStyle/>
          <a:p>
            <a:r>
              <a:rPr lang="en-US" sz="1300" dirty="0">
                <a:latin typeface="Helvetica Neue" panose="02000503000000020004" pitchFamily="2" charset="0"/>
                <a:ea typeface="Helvetica Neue" panose="02000503000000020004" pitchFamily="2" charset="0"/>
                <a:cs typeface="Helvetica Neue" panose="02000503000000020004" pitchFamily="2" charset="0"/>
              </a:rPr>
              <a:t>[1] </a:t>
            </a:r>
            <a:r>
              <a:rPr lang="en-US" sz="1300" dirty="0" err="1">
                <a:latin typeface="Helvetica Neue" panose="02000503000000020004" pitchFamily="2" charset="0"/>
                <a:ea typeface="Helvetica Neue" panose="02000503000000020004" pitchFamily="2" charset="0"/>
                <a:cs typeface="Helvetica Neue" panose="02000503000000020004" pitchFamily="2" charset="0"/>
              </a:rPr>
              <a:t>Komp</a:t>
            </a:r>
            <a:r>
              <a:rPr lang="en-US" sz="1300" dirty="0">
                <a:latin typeface="Helvetica Neue" panose="02000503000000020004" pitchFamily="2" charset="0"/>
                <a:ea typeface="Helvetica Neue" panose="02000503000000020004" pitchFamily="2" charset="0"/>
                <a:cs typeface="Helvetica Neue" panose="02000503000000020004" pitchFamily="2" charset="0"/>
              </a:rPr>
              <a:t>, E.; Valleau, S. </a:t>
            </a:r>
            <a:r>
              <a:rPr lang="en-US" sz="1300" i="1" dirty="0">
                <a:latin typeface="Helvetica Neue" panose="02000503000000020004" pitchFamily="2" charset="0"/>
                <a:ea typeface="Helvetica Neue" panose="02000503000000020004" pitchFamily="2" charset="0"/>
                <a:cs typeface="Helvetica Neue" panose="02000503000000020004" pitchFamily="2" charset="0"/>
              </a:rPr>
              <a:t>J. Phys. Chem. A., </a:t>
            </a:r>
            <a:r>
              <a:rPr lang="en-US" sz="1300" dirty="0">
                <a:latin typeface="Helvetica Neue" panose="02000503000000020004" pitchFamily="2" charset="0"/>
                <a:ea typeface="Helvetica Neue" panose="02000503000000020004" pitchFamily="2" charset="0"/>
                <a:cs typeface="Helvetica Neue" panose="02000503000000020004" pitchFamily="2" charset="0"/>
              </a:rPr>
              <a:t>124, 41, 8607–8613, 2020</a:t>
            </a:r>
          </a:p>
        </p:txBody>
      </p:sp>
      <p:sp>
        <p:nvSpPr>
          <p:cNvPr id="2" name="TextBox 1">
            <a:extLst>
              <a:ext uri="{FF2B5EF4-FFF2-40B4-BE49-F238E27FC236}">
                <a16:creationId xmlns:a16="http://schemas.microsoft.com/office/drawing/2014/main" id="{69EB338F-710A-7C4C-9D9B-EFECE96D106F}"/>
              </a:ext>
            </a:extLst>
          </p:cNvPr>
          <p:cNvSpPr txBox="1"/>
          <p:nvPr/>
        </p:nvSpPr>
        <p:spPr>
          <a:xfrm>
            <a:off x="578842" y="2806914"/>
            <a:ext cx="7253943" cy="830997"/>
          </a:xfrm>
          <a:prstGeom prst="rect">
            <a:avLst/>
          </a:prstGeom>
          <a:noFill/>
        </p:spPr>
        <p:txBody>
          <a:bodyPr wrap="square" rtlCol="0">
            <a:spAutoFit/>
          </a:bodyPr>
          <a:lstStyle/>
          <a:p>
            <a:r>
              <a:rPr lang="en-US" sz="2400" i="1" dirty="0">
                <a:latin typeface="Lato" panose="020F0502020204030203" pitchFamily="34" charset="0"/>
                <a:ea typeface="Lato" panose="020F0502020204030203" pitchFamily="34" charset="0"/>
                <a:cs typeface="Lato" panose="020F0502020204030203" pitchFamily="34" charset="0"/>
              </a:rPr>
              <a:t>Example</a:t>
            </a:r>
            <a:r>
              <a:rPr lang="en-US" sz="2400" dirty="0">
                <a:latin typeface="Lato" panose="020F0502020204030203" pitchFamily="34" charset="0"/>
                <a:ea typeface="Lato" panose="020F0502020204030203" pitchFamily="34" charset="0"/>
                <a:cs typeface="Lato" panose="020F0502020204030203" pitchFamily="34" charset="0"/>
              </a:rPr>
              <a:t>: predict reaction rate constant products k(T)Q(T) from a data set of 6.9 million data points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112295" y="1455323"/>
            <a:ext cx="8006191" cy="852798"/>
          </a:xfrm>
          <a:prstGeom prst="rect">
            <a:avLst/>
          </a:prstGeom>
        </p:spPr>
        <p:txBody>
          <a:bodyPr vert="horz" wrap="square" lIns="0" tIns="113030" rIns="0" bIns="0" rtlCol="0">
            <a:spAutoFit/>
          </a:bodyPr>
          <a:lstStyle/>
          <a:p>
            <a:pPr marL="460375" marR="5080" indent="9525">
              <a:lnSpc>
                <a:spcPct val="100000"/>
              </a:lnSpc>
              <a:spcBef>
                <a:spcPts val="695"/>
              </a:spcBef>
            </a:pPr>
            <a:r>
              <a:rPr lang="en-US" sz="2400" i="1" dirty="0">
                <a:latin typeface="Lato" panose="020F0502020204030203" pitchFamily="34" charset="0"/>
                <a:ea typeface="Lato" panose="020F0502020204030203" pitchFamily="34" charset="0"/>
                <a:cs typeface="Lato" panose="020F0502020204030203" pitchFamily="34" charset="0"/>
              </a:rPr>
              <a:t>Example</a:t>
            </a:r>
            <a:r>
              <a:rPr lang="en-US" sz="2400" dirty="0">
                <a:latin typeface="Lato" panose="020F0502020204030203" pitchFamily="34" charset="0"/>
                <a:ea typeface="Lato" panose="020F0502020204030203" pitchFamily="34" charset="0"/>
                <a:cs typeface="Lato" panose="020F0502020204030203" pitchFamily="34" charset="0"/>
              </a:rPr>
              <a:t>:</a:t>
            </a:r>
            <a:r>
              <a:rPr sz="2400"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predict </a:t>
            </a:r>
            <a:r>
              <a:rPr sz="2400" spc="-5" dirty="0">
                <a:latin typeface="Lato" panose="020F0502020204030203" pitchFamily="34" charset="0"/>
                <a:ea typeface="Lato" panose="020F0502020204030203" pitchFamily="34" charset="0"/>
                <a:cs typeface="Lato" panose="020F0502020204030203" pitchFamily="34" charset="0"/>
              </a:rPr>
              <a:t>binding </a:t>
            </a:r>
            <a:r>
              <a:rPr sz="2400" spc="-10" dirty="0">
                <a:latin typeface="Lato" panose="020F0502020204030203" pitchFamily="34" charset="0"/>
                <a:ea typeface="Lato" panose="020F0502020204030203" pitchFamily="34" charset="0"/>
                <a:cs typeface="Lato" panose="020F0502020204030203" pitchFamily="34" charset="0"/>
              </a:rPr>
              <a:t>affinity </a:t>
            </a:r>
            <a:r>
              <a:rPr sz="2400" spc="-5" dirty="0">
                <a:latin typeface="Lato" panose="020F0502020204030203" pitchFamily="34" charset="0"/>
                <a:ea typeface="Lato" panose="020F0502020204030203" pitchFamily="34" charset="0"/>
                <a:cs typeface="Lato" panose="020F0502020204030203" pitchFamily="34" charset="0"/>
              </a:rPr>
              <a:t>of small molecules </a:t>
            </a:r>
            <a:r>
              <a:rPr sz="2400" spc="-15" dirty="0">
                <a:latin typeface="Lato" panose="020F0502020204030203" pitchFamily="34" charset="0"/>
                <a:ea typeface="Lato" panose="020F0502020204030203" pitchFamily="34" charset="0"/>
                <a:cs typeface="Lato" panose="020F0502020204030203" pitchFamily="34" charset="0"/>
              </a:rPr>
              <a:t>to</a:t>
            </a:r>
            <a:r>
              <a:rPr lang="en-US" sz="2400" spc="-15"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cancer </a:t>
            </a:r>
            <a:r>
              <a:rPr sz="2400" spc="-5" dirty="0">
                <a:latin typeface="Lato" panose="020F0502020204030203" pitchFamily="34" charset="0"/>
                <a:ea typeface="Lato" panose="020F0502020204030203" pitchFamily="34" charset="0"/>
                <a:cs typeface="Lato" panose="020F0502020204030203" pitchFamily="34" charset="0"/>
              </a:rPr>
              <a:t>drug</a:t>
            </a:r>
            <a:r>
              <a:rPr sz="2400" spc="0" dirty="0">
                <a:latin typeface="Lato" panose="020F0502020204030203" pitchFamily="34" charset="0"/>
                <a:ea typeface="Lato" panose="020F0502020204030203" pitchFamily="34" charset="0"/>
                <a:cs typeface="Lato" panose="020F0502020204030203" pitchFamily="34" charset="0"/>
              </a:rPr>
              <a:t> </a:t>
            </a:r>
            <a:r>
              <a:rPr sz="2400" spc="-25" dirty="0">
                <a:latin typeface="Lato" panose="020F0502020204030203" pitchFamily="34" charset="0"/>
                <a:ea typeface="Lato" panose="020F0502020204030203" pitchFamily="34" charset="0"/>
                <a:cs typeface="Lato" panose="020F0502020204030203" pitchFamily="34" charset="0"/>
              </a:rPr>
              <a:t>target</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p:nvPr/>
        </p:nvSpPr>
        <p:spPr>
          <a:xfrm>
            <a:off x="6246652" y="5056001"/>
            <a:ext cx="1085088" cy="1444752"/>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6238397" y="6492037"/>
            <a:ext cx="279908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Pearl </a:t>
            </a:r>
            <a:r>
              <a:rPr sz="1800" spc="-5" dirty="0">
                <a:latin typeface="Calibri"/>
                <a:cs typeface="Calibri"/>
              </a:rPr>
              <a:t>Philip </a:t>
            </a:r>
            <a:r>
              <a:rPr sz="1800" dirty="0">
                <a:latin typeface="Calibri"/>
                <a:cs typeface="Calibri"/>
              </a:rPr>
              <a:t>&amp; </a:t>
            </a:r>
            <a:r>
              <a:rPr sz="1800" spc="-5" dirty="0">
                <a:latin typeface="Calibri"/>
                <a:cs typeface="Calibri"/>
              </a:rPr>
              <a:t>Rahul </a:t>
            </a:r>
            <a:r>
              <a:rPr sz="1800" spc="-10" dirty="0">
                <a:latin typeface="Calibri"/>
                <a:cs typeface="Calibri"/>
              </a:rPr>
              <a:t>Avadhoot</a:t>
            </a:r>
            <a:endParaRPr sz="1800">
              <a:latin typeface="Calibri"/>
              <a:cs typeface="Calibri"/>
            </a:endParaRPr>
          </a:p>
        </p:txBody>
      </p:sp>
      <p:sp>
        <p:nvSpPr>
          <p:cNvPr id="7" name="object 7"/>
          <p:cNvSpPr/>
          <p:nvPr/>
        </p:nvSpPr>
        <p:spPr>
          <a:xfrm>
            <a:off x="7634836" y="5168482"/>
            <a:ext cx="1332270" cy="1332270"/>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287512" y="2687787"/>
            <a:ext cx="4557204" cy="3090590"/>
          </a:xfrm>
          <a:prstGeom prst="rect">
            <a:avLst/>
          </a:prstGeom>
        </p:spPr>
        <p:txBody>
          <a:bodyPr vert="horz" wrap="square" lIns="0" tIns="12700" rIns="0" bIns="0" rtlCol="0">
            <a:spAutoFit/>
          </a:bodyPr>
          <a:lstStyle/>
          <a:p>
            <a:pPr marL="12700">
              <a:lnSpc>
                <a:spcPct val="100000"/>
              </a:lnSpc>
              <a:spcBef>
                <a:spcPts val="100"/>
              </a:spcBef>
            </a:pPr>
            <a:r>
              <a:rPr sz="2000" spc="-10" dirty="0">
                <a:latin typeface="Calibri"/>
                <a:cs typeface="Calibri"/>
              </a:rPr>
              <a:t>Database </a:t>
            </a:r>
            <a:r>
              <a:rPr sz="2000" dirty="0">
                <a:latin typeface="Calibri"/>
                <a:cs typeface="Calibri"/>
              </a:rPr>
              <a:t>of 400,000 </a:t>
            </a:r>
            <a:r>
              <a:rPr sz="2000" spc="-5" dirty="0">
                <a:latin typeface="Calibri"/>
                <a:cs typeface="Calibri"/>
              </a:rPr>
              <a:t>drug </a:t>
            </a:r>
            <a:r>
              <a:rPr sz="2000" spc="-20" dirty="0">
                <a:latin typeface="Calibri"/>
                <a:cs typeface="Calibri"/>
              </a:rPr>
              <a:t>like</a:t>
            </a:r>
            <a:r>
              <a:rPr sz="2000" spc="40" dirty="0">
                <a:latin typeface="Calibri"/>
                <a:cs typeface="Calibri"/>
              </a:rPr>
              <a:t> </a:t>
            </a:r>
            <a:r>
              <a:rPr sz="2000" spc="-5" dirty="0">
                <a:latin typeface="Calibri"/>
                <a:cs typeface="Calibri"/>
              </a:rPr>
              <a:t>molecules</a:t>
            </a:r>
            <a:endParaRPr sz="2000" dirty="0">
              <a:latin typeface="Calibri"/>
              <a:cs typeface="Calibri"/>
            </a:endParaRPr>
          </a:p>
          <a:p>
            <a:pPr>
              <a:lnSpc>
                <a:spcPct val="100000"/>
              </a:lnSpc>
              <a:spcBef>
                <a:spcPts val="10"/>
              </a:spcBef>
            </a:pPr>
            <a:endParaRPr sz="2000" dirty="0">
              <a:latin typeface="Times New Roman"/>
              <a:cs typeface="Times New Roman"/>
            </a:endParaRPr>
          </a:p>
          <a:p>
            <a:pPr marL="12700">
              <a:lnSpc>
                <a:spcPct val="100000"/>
              </a:lnSpc>
            </a:pPr>
            <a:r>
              <a:rPr sz="2000" spc="-5" dirty="0">
                <a:latin typeface="Calibri"/>
                <a:cs typeface="Calibri"/>
              </a:rPr>
              <a:t>Experimental inhibition activities </a:t>
            </a:r>
            <a:r>
              <a:rPr sz="2000" spc="-10" dirty="0">
                <a:latin typeface="Calibri"/>
                <a:cs typeface="Calibri"/>
              </a:rPr>
              <a:t>against </a:t>
            </a:r>
            <a:r>
              <a:rPr sz="2000" spc="-5" dirty="0">
                <a:latin typeface="Calibri"/>
                <a:cs typeface="Calibri"/>
              </a:rPr>
              <a:t>cancer drug</a:t>
            </a:r>
            <a:r>
              <a:rPr sz="2000" spc="50" dirty="0">
                <a:latin typeface="Calibri"/>
                <a:cs typeface="Calibri"/>
              </a:rPr>
              <a:t> </a:t>
            </a:r>
            <a:r>
              <a:rPr sz="2000" spc="-15" dirty="0">
                <a:latin typeface="Calibri"/>
                <a:cs typeface="Calibri"/>
              </a:rPr>
              <a:t>target</a:t>
            </a:r>
            <a:endParaRPr sz="2000" dirty="0">
              <a:latin typeface="Calibri"/>
              <a:cs typeface="Calibri"/>
            </a:endParaRPr>
          </a:p>
          <a:p>
            <a:pPr>
              <a:lnSpc>
                <a:spcPct val="100000"/>
              </a:lnSpc>
              <a:spcBef>
                <a:spcPts val="45"/>
              </a:spcBef>
            </a:pPr>
            <a:endParaRPr sz="2000" dirty="0">
              <a:latin typeface="Times New Roman"/>
              <a:cs typeface="Times New Roman"/>
            </a:endParaRPr>
          </a:p>
          <a:p>
            <a:pPr marL="12700" marR="5080">
              <a:lnSpc>
                <a:spcPct val="100000"/>
              </a:lnSpc>
            </a:pPr>
            <a:r>
              <a:rPr sz="2000" spc="-5" dirty="0">
                <a:latin typeface="Calibri"/>
                <a:cs typeface="Calibri"/>
              </a:rPr>
              <a:t>Build </a:t>
            </a:r>
            <a:r>
              <a:rPr sz="2000" dirty="0">
                <a:latin typeface="Calibri"/>
                <a:cs typeface="Calibri"/>
              </a:rPr>
              <a:t>a </a:t>
            </a:r>
            <a:r>
              <a:rPr sz="2000" spc="-10" dirty="0">
                <a:latin typeface="Calibri"/>
                <a:cs typeface="Calibri"/>
              </a:rPr>
              <a:t>regression </a:t>
            </a:r>
            <a:r>
              <a:rPr sz="2000" spc="-5" dirty="0">
                <a:latin typeface="Calibri"/>
                <a:cs typeface="Calibri"/>
              </a:rPr>
              <a:t>model that </a:t>
            </a:r>
            <a:r>
              <a:rPr sz="2000" spc="-10" dirty="0">
                <a:latin typeface="Calibri"/>
                <a:cs typeface="Calibri"/>
              </a:rPr>
              <a:t>relates </a:t>
            </a:r>
            <a:r>
              <a:rPr sz="2000" spc="-5" dirty="0">
                <a:latin typeface="Calibri"/>
                <a:cs typeface="Calibri"/>
              </a:rPr>
              <a:t>molecular </a:t>
            </a:r>
            <a:r>
              <a:rPr sz="2000" spc="-15" dirty="0">
                <a:latin typeface="Calibri"/>
                <a:cs typeface="Calibri"/>
              </a:rPr>
              <a:t>features </a:t>
            </a:r>
            <a:r>
              <a:rPr sz="2000" spc="-10" dirty="0">
                <a:latin typeface="Calibri"/>
                <a:cs typeface="Calibri"/>
              </a:rPr>
              <a:t>to </a:t>
            </a:r>
            <a:r>
              <a:rPr sz="2000" dirty="0">
                <a:latin typeface="Calibri"/>
                <a:cs typeface="Calibri"/>
              </a:rPr>
              <a:t>a  </a:t>
            </a:r>
            <a:r>
              <a:rPr sz="2000" spc="-5" dirty="0">
                <a:latin typeface="Calibri"/>
                <a:cs typeface="Calibri"/>
              </a:rPr>
              <a:t>numerical </a:t>
            </a:r>
            <a:r>
              <a:rPr sz="2000" spc="-10" dirty="0">
                <a:latin typeface="Calibri"/>
                <a:cs typeface="Calibri"/>
              </a:rPr>
              <a:t>measure </a:t>
            </a:r>
            <a:r>
              <a:rPr sz="2000" dirty="0">
                <a:latin typeface="Calibri"/>
                <a:cs typeface="Calibri"/>
              </a:rPr>
              <a:t>of </a:t>
            </a:r>
            <a:r>
              <a:rPr sz="2000" spc="-5" dirty="0">
                <a:latin typeface="Calibri"/>
                <a:cs typeface="Calibri"/>
              </a:rPr>
              <a:t>inhibition, dissociation </a:t>
            </a:r>
            <a:r>
              <a:rPr sz="2000" spc="-10" dirty="0">
                <a:latin typeface="Calibri"/>
                <a:cs typeface="Calibri"/>
              </a:rPr>
              <a:t>constant</a:t>
            </a:r>
            <a:r>
              <a:rPr sz="2000" spc="50" dirty="0">
                <a:latin typeface="Calibri"/>
                <a:cs typeface="Calibri"/>
              </a:rPr>
              <a:t> </a:t>
            </a:r>
            <a:r>
              <a:rPr sz="2000" spc="-10" dirty="0">
                <a:latin typeface="Calibri"/>
                <a:cs typeface="Calibri"/>
              </a:rPr>
              <a:t>(Kd)</a:t>
            </a:r>
            <a:endParaRPr sz="2000" dirty="0">
              <a:latin typeface="Calibri"/>
              <a:cs typeface="Calibri"/>
            </a:endParaRPr>
          </a:p>
          <a:p>
            <a:pPr>
              <a:lnSpc>
                <a:spcPct val="100000"/>
              </a:lnSpc>
              <a:spcBef>
                <a:spcPts val="20"/>
              </a:spcBef>
            </a:pPr>
            <a:endParaRPr sz="2000" dirty="0">
              <a:latin typeface="Times New Roman"/>
              <a:cs typeface="Times New Roman"/>
            </a:endParaRPr>
          </a:p>
          <a:p>
            <a:pPr marL="12700">
              <a:lnSpc>
                <a:spcPct val="100000"/>
              </a:lnSpc>
            </a:pPr>
            <a:r>
              <a:rPr sz="2000" spc="-10" dirty="0">
                <a:latin typeface="Calibri"/>
                <a:cs typeface="Calibri"/>
              </a:rPr>
              <a:t>For </a:t>
            </a:r>
            <a:r>
              <a:rPr sz="2000" dirty="0">
                <a:latin typeface="Calibri"/>
                <a:cs typeface="Calibri"/>
              </a:rPr>
              <a:t>a </a:t>
            </a:r>
            <a:r>
              <a:rPr sz="2000" spc="-5" dirty="0">
                <a:latin typeface="Calibri"/>
                <a:cs typeface="Calibri"/>
              </a:rPr>
              <a:t>new small molecule, predict the</a:t>
            </a:r>
            <a:r>
              <a:rPr sz="2000" spc="50" dirty="0">
                <a:latin typeface="Calibri"/>
                <a:cs typeface="Calibri"/>
              </a:rPr>
              <a:t> </a:t>
            </a:r>
            <a:r>
              <a:rPr sz="2000" spc="-5" dirty="0">
                <a:latin typeface="Calibri"/>
                <a:cs typeface="Calibri"/>
              </a:rPr>
              <a:t>Kd?</a:t>
            </a:r>
            <a:r>
              <a:rPr sz="2000" spc="-7" baseline="25462" dirty="0">
                <a:latin typeface="Calibri"/>
                <a:cs typeface="Calibri"/>
              </a:rPr>
              <a:t>1,2</a:t>
            </a:r>
            <a:endParaRPr sz="2000" baseline="25462" dirty="0">
              <a:latin typeface="Calibri"/>
              <a:cs typeface="Calibri"/>
            </a:endParaRPr>
          </a:p>
        </p:txBody>
      </p:sp>
      <p:sp>
        <p:nvSpPr>
          <p:cNvPr id="9" name="object 9"/>
          <p:cNvSpPr/>
          <p:nvPr/>
        </p:nvSpPr>
        <p:spPr>
          <a:xfrm>
            <a:off x="4901201" y="2428442"/>
            <a:ext cx="1544236" cy="1024813"/>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6683688" y="2370558"/>
            <a:ext cx="1627773" cy="1049752"/>
          </a:xfrm>
          <a:prstGeom prst="rect">
            <a:avLst/>
          </a:prstGeom>
          <a:blipFill>
            <a:blip r:embed="rId5" cstate="print"/>
            <a:stretch>
              <a:fillRect/>
            </a:stretch>
          </a:blipFill>
        </p:spPr>
        <p:txBody>
          <a:bodyPr wrap="square" lIns="0" tIns="0" rIns="0" bIns="0" rtlCol="0"/>
          <a:lstStyle/>
          <a:p>
            <a:endParaRPr/>
          </a:p>
        </p:txBody>
      </p:sp>
      <p:sp>
        <p:nvSpPr>
          <p:cNvPr id="11" name="object 11"/>
          <p:cNvSpPr txBox="1"/>
          <p:nvPr/>
        </p:nvSpPr>
        <p:spPr>
          <a:xfrm>
            <a:off x="6403078" y="2588344"/>
            <a:ext cx="202565" cy="452120"/>
          </a:xfrm>
          <a:prstGeom prst="rect">
            <a:avLst/>
          </a:prstGeom>
        </p:spPr>
        <p:txBody>
          <a:bodyPr vert="horz" wrap="square" lIns="0" tIns="12700" rIns="0" bIns="0" rtlCol="0">
            <a:spAutoFit/>
          </a:bodyPr>
          <a:lstStyle/>
          <a:p>
            <a:pPr marL="12700">
              <a:lnSpc>
                <a:spcPct val="100000"/>
              </a:lnSpc>
              <a:spcBef>
                <a:spcPts val="100"/>
              </a:spcBef>
            </a:pPr>
            <a:r>
              <a:rPr sz="2800" b="1" dirty="0">
                <a:latin typeface="Calibri"/>
                <a:cs typeface="Calibri"/>
              </a:rPr>
              <a:t>+</a:t>
            </a:r>
            <a:endParaRPr sz="2800">
              <a:latin typeface="Calibri"/>
              <a:cs typeface="Calibri"/>
            </a:endParaRPr>
          </a:p>
        </p:txBody>
      </p:sp>
      <p:sp>
        <p:nvSpPr>
          <p:cNvPr id="12" name="object 12"/>
          <p:cNvSpPr txBox="1"/>
          <p:nvPr/>
        </p:nvSpPr>
        <p:spPr>
          <a:xfrm>
            <a:off x="8459201" y="2544485"/>
            <a:ext cx="368935" cy="452120"/>
          </a:xfrm>
          <a:prstGeom prst="rect">
            <a:avLst/>
          </a:prstGeom>
        </p:spPr>
        <p:txBody>
          <a:bodyPr vert="horz" wrap="square" lIns="0" tIns="12700" rIns="0" bIns="0" rtlCol="0">
            <a:spAutoFit/>
          </a:bodyPr>
          <a:lstStyle/>
          <a:p>
            <a:pPr marL="12700">
              <a:lnSpc>
                <a:spcPct val="100000"/>
              </a:lnSpc>
              <a:spcBef>
                <a:spcPts val="100"/>
              </a:spcBef>
            </a:pPr>
            <a:r>
              <a:rPr sz="2800" b="1" spc="0" dirty="0">
                <a:latin typeface="Calibri"/>
                <a:cs typeface="Calibri"/>
              </a:rPr>
              <a:t>=?</a:t>
            </a:r>
            <a:endParaRPr sz="2800">
              <a:latin typeface="Calibri"/>
              <a:cs typeface="Calibri"/>
            </a:endParaRPr>
          </a:p>
        </p:txBody>
      </p:sp>
      <p:sp>
        <p:nvSpPr>
          <p:cNvPr id="13" name="object 13"/>
          <p:cNvSpPr txBox="1"/>
          <p:nvPr/>
        </p:nvSpPr>
        <p:spPr>
          <a:xfrm>
            <a:off x="160020" y="6440460"/>
            <a:ext cx="4100195" cy="358140"/>
          </a:xfrm>
          <a:prstGeom prst="rect">
            <a:avLst/>
          </a:prstGeom>
        </p:spPr>
        <p:txBody>
          <a:bodyPr vert="horz" wrap="square" lIns="0" tIns="12700" rIns="0" bIns="0" rtlCol="0">
            <a:spAutoFit/>
          </a:bodyPr>
          <a:lstStyle/>
          <a:p>
            <a:pPr marL="241300" indent="-228600">
              <a:lnSpc>
                <a:spcPts val="1310"/>
              </a:lnSpc>
              <a:spcBef>
                <a:spcPts val="100"/>
              </a:spcBef>
              <a:buClr>
                <a:srgbClr val="000000"/>
              </a:buClr>
              <a:buAutoNum type="arabicPeriod"/>
              <a:tabLst>
                <a:tab pos="241300" algn="l"/>
              </a:tabLst>
            </a:pPr>
            <a:r>
              <a:rPr sz="1100" u="sng" spc="-5" dirty="0">
                <a:solidFill>
                  <a:srgbClr val="0000FF"/>
                </a:solidFill>
                <a:uFill>
                  <a:solidFill>
                    <a:srgbClr val="0000FF"/>
                  </a:solidFill>
                </a:uFill>
                <a:latin typeface="Calibri"/>
                <a:cs typeface="Calibri"/>
              </a:rPr>
              <a:t>https://github.com/BeckResearchLab/USP-inhibition</a:t>
            </a:r>
            <a:endParaRPr sz="1100">
              <a:latin typeface="Calibri"/>
              <a:cs typeface="Calibri"/>
            </a:endParaRPr>
          </a:p>
          <a:p>
            <a:pPr marL="241300" indent="-228600">
              <a:lnSpc>
                <a:spcPts val="1310"/>
              </a:lnSpc>
              <a:buClr>
                <a:srgbClr val="000000"/>
              </a:buClr>
              <a:buAutoNum type="arabicPeriod"/>
              <a:tabLst>
                <a:tab pos="241300" algn="l"/>
              </a:tabLst>
            </a:pPr>
            <a:r>
              <a:rPr sz="1100" u="sng" spc="-5" dirty="0">
                <a:solidFill>
                  <a:srgbClr val="0000FF"/>
                </a:solidFill>
                <a:uFill>
                  <a:solidFill>
                    <a:srgbClr val="0000FF"/>
                  </a:solidFill>
                </a:uFill>
                <a:latin typeface="Calibri"/>
                <a:cs typeface="Calibri"/>
              </a:rPr>
              <a:t>https://github.com/BeckResearchLab/small-molecule-design-toolkit</a:t>
            </a:r>
            <a:endParaRPr sz="1100">
              <a:latin typeface="Calibri"/>
              <a:cs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773222" y="1507188"/>
            <a:ext cx="6706443" cy="852798"/>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lang="en-US" sz="2400" i="1" spc="-10" dirty="0">
                <a:latin typeface="Lato" panose="020F0502020204030203" pitchFamily="34" charset="0"/>
                <a:ea typeface="Lato" panose="020F0502020204030203" pitchFamily="34" charset="0"/>
                <a:cs typeface="Lato" panose="020F0502020204030203" pitchFamily="34" charset="0"/>
              </a:rPr>
              <a:t>Example</a:t>
            </a:r>
            <a:r>
              <a:rPr lang="en-US" sz="2400" spc="-10"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Predict </a:t>
            </a:r>
            <a:r>
              <a:rPr sz="2400" spc="-5" dirty="0">
                <a:latin typeface="Lato" panose="020F0502020204030203" pitchFamily="34" charset="0"/>
                <a:ea typeface="Lato" panose="020F0502020204030203" pitchFamily="34" charset="0"/>
                <a:cs typeface="Lato" panose="020F0502020204030203" pitchFamily="34" charset="0"/>
              </a:rPr>
              <a:t>molecular </a:t>
            </a:r>
            <a:r>
              <a:rPr sz="2400" spc="-10" dirty="0">
                <a:latin typeface="Lato" panose="020F0502020204030203" pitchFamily="34" charset="0"/>
                <a:ea typeface="Lato" panose="020F0502020204030203" pitchFamily="34" charset="0"/>
                <a:cs typeface="Lato" panose="020F0502020204030203" pitchFamily="34" charset="0"/>
              </a:rPr>
              <a:t>property </a:t>
            </a:r>
            <a:r>
              <a:rPr sz="2400" spc="-5" dirty="0">
                <a:latin typeface="Lato" panose="020F0502020204030203" pitchFamily="34" charset="0"/>
                <a:ea typeface="Lato" panose="020F0502020204030203" pitchFamily="34" charset="0"/>
                <a:cs typeface="Lato" panose="020F0502020204030203" pitchFamily="34" charset="0"/>
              </a:rPr>
              <a:t>or activity </a:t>
            </a:r>
            <a:r>
              <a:rPr sz="2400" spc="-15" dirty="0">
                <a:latin typeface="Lato" panose="020F0502020204030203" pitchFamily="34" charset="0"/>
                <a:ea typeface="Lato" panose="020F0502020204030203" pitchFamily="34" charset="0"/>
                <a:cs typeface="Lato" panose="020F0502020204030203" pitchFamily="34" charset="0"/>
              </a:rPr>
              <a:t>from  </a:t>
            </a:r>
            <a:r>
              <a:rPr sz="2400" spc="-5" dirty="0">
                <a:latin typeface="Lato" panose="020F0502020204030203" pitchFamily="34" charset="0"/>
                <a:ea typeface="Lato" panose="020F0502020204030203" pitchFamily="34" charset="0"/>
                <a:cs typeface="Lato" panose="020F0502020204030203" pitchFamily="34" charset="0"/>
              </a:rPr>
              <a:t>molecular </a:t>
            </a:r>
            <a:r>
              <a:rPr sz="2400" spc="-10" dirty="0">
                <a:latin typeface="Lato" panose="020F0502020204030203" pitchFamily="34" charset="0"/>
                <a:ea typeface="Lato" panose="020F0502020204030203" pitchFamily="34" charset="0"/>
                <a:cs typeface="Lato" panose="020F0502020204030203" pitchFamily="34" charset="0"/>
              </a:rPr>
              <a:t>structure</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txBox="1"/>
          <p:nvPr/>
        </p:nvSpPr>
        <p:spPr>
          <a:xfrm>
            <a:off x="773222" y="4014460"/>
            <a:ext cx="7626350" cy="112395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E46C0A"/>
                </a:solidFill>
                <a:latin typeface="Arial"/>
                <a:cs typeface="Arial"/>
              </a:rPr>
              <a:t>Quantitative Structure Property Relationship</a:t>
            </a:r>
            <a:r>
              <a:rPr sz="2400" b="1" spc="15" dirty="0">
                <a:solidFill>
                  <a:srgbClr val="E46C0A"/>
                </a:solidFill>
                <a:latin typeface="Arial"/>
                <a:cs typeface="Arial"/>
              </a:rPr>
              <a:t> </a:t>
            </a:r>
            <a:r>
              <a:rPr sz="2400" b="1" spc="-5" dirty="0">
                <a:solidFill>
                  <a:srgbClr val="E46C0A"/>
                </a:solidFill>
                <a:latin typeface="Arial"/>
                <a:cs typeface="Arial"/>
              </a:rPr>
              <a:t>(QSPR)</a:t>
            </a:r>
            <a:endParaRPr sz="2400" dirty="0">
              <a:latin typeface="Arial"/>
              <a:cs typeface="Arial"/>
            </a:endParaRPr>
          </a:p>
          <a:p>
            <a:pPr>
              <a:lnSpc>
                <a:spcPct val="100000"/>
              </a:lnSpc>
              <a:spcBef>
                <a:spcPts val="10"/>
              </a:spcBef>
            </a:pPr>
            <a:endParaRPr sz="2500" dirty="0">
              <a:latin typeface="Times New Roman"/>
              <a:cs typeface="Times New Roman"/>
            </a:endParaRPr>
          </a:p>
          <a:p>
            <a:pPr marL="12700">
              <a:lnSpc>
                <a:spcPct val="100000"/>
              </a:lnSpc>
            </a:pPr>
            <a:r>
              <a:rPr sz="2400" b="1" spc="-5" dirty="0">
                <a:solidFill>
                  <a:srgbClr val="E46C0A"/>
                </a:solidFill>
                <a:latin typeface="Arial"/>
                <a:cs typeface="Arial"/>
              </a:rPr>
              <a:t>Quantitative Structure Activity Relationship</a:t>
            </a:r>
            <a:r>
              <a:rPr sz="2400" b="1" spc="-85" dirty="0">
                <a:solidFill>
                  <a:srgbClr val="E46C0A"/>
                </a:solidFill>
                <a:latin typeface="Arial"/>
                <a:cs typeface="Arial"/>
              </a:rPr>
              <a:t> </a:t>
            </a:r>
            <a:r>
              <a:rPr sz="2400" b="1" spc="-5" dirty="0">
                <a:solidFill>
                  <a:srgbClr val="E46C0A"/>
                </a:solidFill>
                <a:latin typeface="Arial"/>
                <a:cs typeface="Arial"/>
              </a:rPr>
              <a:t>(QSAR)</a:t>
            </a:r>
            <a:endParaRPr sz="2400" dirty="0">
              <a:latin typeface="Arial"/>
              <a:cs typeface="Arial"/>
            </a:endParaRPr>
          </a:p>
        </p:txBody>
      </p:sp>
      <p:sp>
        <p:nvSpPr>
          <p:cNvPr id="6" name="object 6"/>
          <p:cNvSpPr txBox="1"/>
          <p:nvPr/>
        </p:nvSpPr>
        <p:spPr>
          <a:xfrm>
            <a:off x="1276719" y="6308360"/>
            <a:ext cx="63252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hlinkClick r:id="rId2"/>
              </a:rPr>
              <a:t>https://github.com/BeckResearchLab/small-molecule-design-toolkit</a:t>
            </a:r>
            <a:endParaRPr sz="1800" dirty="0">
              <a:latin typeface="Calibri"/>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24EF1-6D26-4171-9893-ABB90EEF7C62}"/>
              </a:ext>
            </a:extLst>
          </p:cNvPr>
          <p:cNvSpPr>
            <a:spLocks noGrp="1"/>
          </p:cNvSpPr>
          <p:nvPr>
            <p:ph type="title"/>
          </p:nvPr>
        </p:nvSpPr>
        <p:spPr/>
        <p:txBody>
          <a:bodyPr/>
          <a:lstStyle/>
          <a:p>
            <a:r>
              <a:rPr lang="en-US" dirty="0"/>
              <a:t>Course website &amp; setup</a:t>
            </a:r>
          </a:p>
        </p:txBody>
      </p:sp>
      <p:sp>
        <p:nvSpPr>
          <p:cNvPr id="4" name="object 4">
            <a:extLst>
              <a:ext uri="{FF2B5EF4-FFF2-40B4-BE49-F238E27FC236}">
                <a16:creationId xmlns:a16="http://schemas.microsoft.com/office/drawing/2014/main" id="{4E287521-D82C-439A-8F99-BAB4E4598DF6}"/>
              </a:ext>
            </a:extLst>
          </p:cNvPr>
          <p:cNvSpPr txBox="1"/>
          <p:nvPr/>
        </p:nvSpPr>
        <p:spPr>
          <a:xfrm>
            <a:off x="457200" y="1867952"/>
            <a:ext cx="8443170" cy="3556102"/>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sz="2600" b="1" spc="-5" dirty="0">
                <a:latin typeface="Lato Heavy" panose="020F0502020204030203" pitchFamily="34" charset="0"/>
                <a:ea typeface="Lato Heavy" panose="020F0502020204030203" pitchFamily="34" charset="0"/>
                <a:cs typeface="Lato Heavy" panose="020F0502020204030203" pitchFamily="34" charset="0"/>
              </a:rPr>
              <a:t>Class</a:t>
            </a:r>
            <a:r>
              <a:rPr sz="2600" b="1" spc="-10" dirty="0">
                <a:latin typeface="Lato Heavy" panose="020F0502020204030203" pitchFamily="34" charset="0"/>
                <a:ea typeface="Lato Heavy" panose="020F0502020204030203" pitchFamily="34" charset="0"/>
                <a:cs typeface="Lato Heavy" panose="020F0502020204030203" pitchFamily="34" charset="0"/>
              </a:rPr>
              <a:t> website:</a:t>
            </a:r>
            <a:r>
              <a:rPr lang="en-US" sz="2600" b="1" dirty="0">
                <a:latin typeface="Lato Heavy" panose="020F0502020204030203" pitchFamily="34" charset="0"/>
                <a:ea typeface="Lato Heavy" panose="020F0502020204030203" pitchFamily="34" charset="0"/>
                <a:cs typeface="Lato Heavy" panose="020F0502020204030203" pitchFamily="34" charset="0"/>
              </a:rPr>
              <a:t> </a:t>
            </a:r>
            <a:r>
              <a:rPr sz="2600" u="heavy" spc="-10" dirty="0">
                <a:solidFill>
                  <a:srgbClr val="0000FF"/>
                </a:solidFill>
                <a:uFill>
                  <a:solidFill>
                    <a:srgbClr val="0000FF"/>
                  </a:solidFill>
                </a:uFill>
                <a:latin typeface="Lato" panose="020F0502020204030203" pitchFamily="34" charset="0"/>
                <a:ea typeface="Lato" panose="020F0502020204030203" pitchFamily="34" charset="0"/>
                <a:cs typeface="Lato" panose="020F0502020204030203" pitchFamily="34" charset="0"/>
                <a:hlinkClick r:id="rId2"/>
              </a:rPr>
              <a:t>https://uwdirect.github.io</a:t>
            </a:r>
            <a:endParaRPr lang="en-US" sz="2600" u="heavy" spc="-10" dirty="0">
              <a:solidFill>
                <a:srgbClr val="0000FF"/>
              </a:solidFill>
              <a:uFill>
                <a:solidFill>
                  <a:srgbClr val="0000FF"/>
                </a:solidFill>
              </a:uFill>
              <a:latin typeface="Lato" panose="020F0502020204030203" pitchFamily="34" charset="0"/>
              <a:ea typeface="Lato" panose="020F0502020204030203" pitchFamily="34" charset="0"/>
              <a:cs typeface="Lato" panose="020F0502020204030203" pitchFamily="34" charset="0"/>
            </a:endParaRPr>
          </a:p>
          <a:p>
            <a:pPr marL="12700">
              <a:lnSpc>
                <a:spcPct val="100000"/>
              </a:lnSpc>
              <a:spcBef>
                <a:spcPts val="890"/>
              </a:spcBef>
              <a:tabLst>
                <a:tab pos="354965" algn="l"/>
                <a:tab pos="355600" algn="l"/>
              </a:tabLst>
            </a:pPr>
            <a:r>
              <a:rPr sz="2600" spc="-20" dirty="0">
                <a:latin typeface="Lato" panose="020F0502020204030203" pitchFamily="34" charset="0"/>
                <a:ea typeface="Lato" panose="020F0502020204030203" pitchFamily="34" charset="0"/>
                <a:cs typeface="Lato" panose="020F0502020204030203" pitchFamily="34" charset="0"/>
              </a:rPr>
              <a:t>Let’s </a:t>
            </a:r>
            <a:r>
              <a:rPr sz="2600" spc="-10" dirty="0">
                <a:latin typeface="Lato" panose="020F0502020204030203" pitchFamily="34" charset="0"/>
                <a:ea typeface="Lato" panose="020F0502020204030203" pitchFamily="34" charset="0"/>
                <a:cs typeface="Lato" panose="020F0502020204030203" pitchFamily="34" charset="0"/>
              </a:rPr>
              <a:t>go there</a:t>
            </a:r>
            <a:r>
              <a:rPr sz="2600" spc="-5" dirty="0">
                <a:latin typeface="Lato" panose="020F0502020204030203" pitchFamily="34" charset="0"/>
                <a:ea typeface="Lato" panose="020F0502020204030203" pitchFamily="34" charset="0"/>
                <a:cs typeface="Lato" panose="020F0502020204030203" pitchFamily="34" charset="0"/>
              </a:rPr>
              <a:t> now!</a:t>
            </a:r>
            <a:endParaRPr sz="2600" dirty="0">
              <a:latin typeface="Lato" panose="020F0502020204030203" pitchFamily="34" charset="0"/>
              <a:ea typeface="Lato" panose="020F0502020204030203" pitchFamily="34" charset="0"/>
              <a:cs typeface="Lato" panose="020F0502020204030203" pitchFamily="34" charset="0"/>
            </a:endParaRPr>
          </a:p>
          <a:p>
            <a:pPr lvl="2">
              <a:lnSpc>
                <a:spcPct val="100000"/>
              </a:lnSpc>
              <a:buFont typeface="Arial"/>
              <a:buChar char="•"/>
            </a:pPr>
            <a:endParaRPr sz="2600" dirty="0">
              <a:latin typeface="Lato" panose="020F0502020204030203" pitchFamily="34" charset="0"/>
              <a:ea typeface="Lato" panose="020F0502020204030203" pitchFamily="34" charset="0"/>
              <a:cs typeface="Lato" panose="020F0502020204030203" pitchFamily="34" charset="0"/>
            </a:endParaRPr>
          </a:p>
          <a:p>
            <a:pPr marL="12700">
              <a:lnSpc>
                <a:spcPct val="100000"/>
              </a:lnSpc>
              <a:spcBef>
                <a:spcPts val="1985"/>
              </a:spcBef>
              <a:tabLst>
                <a:tab pos="354965" algn="l"/>
                <a:tab pos="355600" algn="l"/>
              </a:tabLst>
            </a:pPr>
            <a:r>
              <a:rPr lang="en-US" sz="2600" b="1" spc="-10" dirty="0">
                <a:latin typeface="Lato Heavy" panose="020F0502020204030203" pitchFamily="34" charset="0"/>
                <a:ea typeface="Lato Heavy" panose="020F0502020204030203" pitchFamily="34" charset="0"/>
                <a:cs typeface="Lato Heavy" panose="020F0502020204030203" pitchFamily="34" charset="0"/>
              </a:rPr>
              <a:t>Equipment / work platforms</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755650" lvl="1" indent="-285750">
              <a:lnSpc>
                <a:spcPct val="100000"/>
              </a:lnSpc>
              <a:spcBef>
                <a:spcPts val="695"/>
              </a:spcBef>
              <a:buFont typeface="Arial"/>
              <a:buChar char="–"/>
              <a:tabLst>
                <a:tab pos="755650" algn="l"/>
              </a:tabLst>
            </a:pPr>
            <a:r>
              <a:rPr sz="2600" spc="-10" dirty="0">
                <a:latin typeface="Lato" panose="020F0502020204030203" pitchFamily="34" charset="0"/>
                <a:ea typeface="Lato" panose="020F0502020204030203" pitchFamily="34" charset="0"/>
                <a:cs typeface="Lato" panose="020F0502020204030203" pitchFamily="34" charset="0"/>
              </a:rPr>
              <a:t>Laptops</a:t>
            </a:r>
            <a:r>
              <a:rPr lang="en-US" sz="2600" spc="-10" dirty="0">
                <a:latin typeface="Lato" panose="020F0502020204030203" pitchFamily="34" charset="0"/>
                <a:ea typeface="Lato" panose="020F0502020204030203" pitchFamily="34" charset="0"/>
                <a:cs typeface="Lato" panose="020F0502020204030203" pitchFamily="34" charset="0"/>
              </a:rPr>
              <a:t>: </a:t>
            </a:r>
            <a:r>
              <a:rPr lang="en-US" sz="2600" spc="-5" dirty="0">
                <a:latin typeface="Lato" panose="020F0502020204030203" pitchFamily="34" charset="0"/>
                <a:ea typeface="Lato" panose="020F0502020204030203" pitchFamily="34" charset="0"/>
                <a:cs typeface="Lato" panose="020F0502020204030203" pitchFamily="34" charset="0"/>
              </a:rPr>
              <a:t>use them virtually </a:t>
            </a:r>
            <a:r>
              <a:rPr lang="en-US" sz="2600" spc="-5" dirty="0">
                <a:latin typeface="Lato" panose="020F0502020204030203" pitchFamily="34" charset="0"/>
                <a:ea typeface="Lato" panose="020F0502020204030203" pitchFamily="34" charset="0"/>
                <a:cs typeface="Lato" panose="020F0502020204030203" pitchFamily="34" charset="0"/>
                <a:sym typeface="Wingdings" pitchFamily="2" charset="2"/>
              </a:rPr>
              <a:t></a:t>
            </a:r>
            <a:r>
              <a:rPr sz="2600" spc="-35" dirty="0">
                <a:latin typeface="Lato" panose="020F0502020204030203" pitchFamily="34" charset="0"/>
                <a:ea typeface="Lato" panose="020F0502020204030203" pitchFamily="34" charset="0"/>
                <a:cs typeface="Lato" panose="020F0502020204030203" pitchFamily="34" charset="0"/>
              </a:rPr>
              <a:t>!</a:t>
            </a:r>
            <a:endParaRPr sz="26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75"/>
              </a:spcBef>
              <a:buFont typeface="Arial"/>
              <a:buChar char="–"/>
              <a:tabLst>
                <a:tab pos="755650" algn="l"/>
              </a:tabLst>
            </a:pPr>
            <a:r>
              <a:rPr sz="2600" spc="-5" dirty="0">
                <a:latin typeface="Lato" panose="020F0502020204030203" pitchFamily="34" charset="0"/>
                <a:ea typeface="Lato" panose="020F0502020204030203" pitchFamily="34" charset="0"/>
                <a:cs typeface="Lato" panose="020F0502020204030203" pitchFamily="34" charset="0"/>
              </a:rPr>
              <a:t>Slack</a:t>
            </a:r>
            <a:r>
              <a:rPr lang="en-US" sz="2600" spc="-5" dirty="0">
                <a:latin typeface="Lato" panose="020F0502020204030203" pitchFamily="34" charset="0"/>
                <a:ea typeface="Lato" panose="020F0502020204030203" pitchFamily="34" charset="0"/>
                <a:cs typeface="Lato" panose="020F0502020204030203" pitchFamily="34" charset="0"/>
              </a:rPr>
              <a:t>: </a:t>
            </a:r>
            <a:r>
              <a:rPr sz="2600" dirty="0">
                <a:latin typeface="Lato" panose="020F0502020204030203" pitchFamily="34" charset="0"/>
                <a:ea typeface="Lato" panose="020F0502020204030203" pitchFamily="34" charset="0"/>
                <a:cs typeface="Lato" panose="020F0502020204030203" pitchFamily="34" charset="0"/>
              </a:rPr>
              <a:t>use </a:t>
            </a:r>
            <a:r>
              <a:rPr sz="2600" spc="-5" dirty="0">
                <a:latin typeface="Lato" panose="020F0502020204030203" pitchFamily="34" charset="0"/>
                <a:ea typeface="Lato" panose="020F0502020204030203" pitchFamily="34" charset="0"/>
                <a:cs typeface="Lato" panose="020F0502020204030203" pitchFamily="34" charset="0"/>
              </a:rPr>
              <a:t>it!</a:t>
            </a:r>
            <a:endParaRPr sz="26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70"/>
              </a:spcBef>
              <a:buFont typeface="Arial"/>
              <a:buChar char="–"/>
              <a:tabLst>
                <a:tab pos="755650" algn="l"/>
              </a:tabLst>
            </a:pPr>
            <a:r>
              <a:rPr sz="2600" spc="-15" dirty="0">
                <a:latin typeface="Lato" panose="020F0502020204030203" pitchFamily="34" charset="0"/>
                <a:ea typeface="Lato" panose="020F0502020204030203" pitchFamily="34" charset="0"/>
                <a:cs typeface="Lato" panose="020F0502020204030203" pitchFamily="34" charset="0"/>
              </a:rPr>
              <a:t>Software</a:t>
            </a:r>
            <a:r>
              <a:rPr lang="en-US" sz="2600" spc="-15" dirty="0">
                <a:latin typeface="Lato" panose="020F0502020204030203" pitchFamily="34" charset="0"/>
                <a:ea typeface="Lato" panose="020F0502020204030203" pitchFamily="34" charset="0"/>
                <a:cs typeface="Lato" panose="020F0502020204030203" pitchFamily="34" charset="0"/>
              </a:rPr>
              <a:t>: </a:t>
            </a:r>
            <a:r>
              <a:rPr sz="2600" spc="-15" dirty="0">
                <a:latin typeface="Lato" panose="020F0502020204030203" pitchFamily="34" charset="0"/>
                <a:ea typeface="Lato" panose="020F0502020204030203" pitchFamily="34" charset="0"/>
                <a:cs typeface="Lato" panose="020F0502020204030203" pitchFamily="34" charset="0"/>
              </a:rPr>
              <a:t>install</a:t>
            </a:r>
            <a:r>
              <a:rPr sz="2600" spc="0" dirty="0">
                <a:latin typeface="Lato" panose="020F0502020204030203" pitchFamily="34" charset="0"/>
                <a:ea typeface="Lato" panose="020F0502020204030203" pitchFamily="34" charset="0"/>
                <a:cs typeface="Lato" panose="020F0502020204030203" pitchFamily="34" charset="0"/>
              </a:rPr>
              <a:t> </a:t>
            </a:r>
            <a:r>
              <a:rPr sz="2600" spc="-5" dirty="0">
                <a:latin typeface="Lato" panose="020F0502020204030203" pitchFamily="34" charset="0"/>
                <a:ea typeface="Lato" panose="020F0502020204030203" pitchFamily="34" charset="0"/>
                <a:cs typeface="Lato" panose="020F0502020204030203" pitchFamily="34" charset="0"/>
              </a:rPr>
              <a:t>it!</a:t>
            </a:r>
            <a:endParaRPr sz="26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523858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713489" y="1561653"/>
            <a:ext cx="2152650" cy="382156"/>
          </a:xfrm>
          <a:prstGeom prst="rect">
            <a:avLst/>
          </a:prstGeom>
        </p:spPr>
        <p:txBody>
          <a:bodyPr vert="horz" wrap="square" lIns="0" tIns="12700" rIns="0" bIns="0" rtlCol="0">
            <a:spAutoFit/>
          </a:bodyPr>
          <a:lstStyle/>
          <a:p>
            <a:pPr marL="12700">
              <a:lnSpc>
                <a:spcPct val="100000"/>
              </a:lnSpc>
              <a:spcBef>
                <a:spcPts val="100"/>
              </a:spcBef>
              <a:tabLst>
                <a:tab pos="354965" algn="l"/>
                <a:tab pos="355600" algn="l"/>
              </a:tabLst>
            </a:pPr>
            <a:r>
              <a:rPr sz="2400" b="1" spc="-15" dirty="0">
                <a:latin typeface="Lato" panose="020F0502020204030203" pitchFamily="34" charset="0"/>
                <a:ea typeface="Lato" panose="020F0502020204030203" pitchFamily="34" charset="0"/>
                <a:cs typeface="Lato" panose="020F0502020204030203" pitchFamily="34" charset="0"/>
              </a:rPr>
              <a:t>Regression</a:t>
            </a:r>
            <a:endParaRPr sz="2400" b="1" dirty="0">
              <a:latin typeface="Lato" panose="020F0502020204030203" pitchFamily="34" charset="0"/>
              <a:ea typeface="Lato" panose="020F0502020204030203" pitchFamily="34" charset="0"/>
              <a:cs typeface="Lato" panose="020F0502020204030203" pitchFamily="34" charset="0"/>
            </a:endParaRPr>
          </a:p>
        </p:txBody>
      </p:sp>
      <p:sp>
        <p:nvSpPr>
          <p:cNvPr id="23" name="object 23"/>
          <p:cNvSpPr txBox="1"/>
          <p:nvPr/>
        </p:nvSpPr>
        <p:spPr>
          <a:xfrm>
            <a:off x="3630812" y="1653986"/>
            <a:ext cx="2982990" cy="289823"/>
          </a:xfrm>
          <a:prstGeom prst="rect">
            <a:avLst/>
          </a:prstGeom>
        </p:spPr>
        <p:txBody>
          <a:bodyPr vert="horz" wrap="square" lIns="0" tIns="12700" rIns="0" bIns="0" rtlCol="0">
            <a:spAutoFit/>
          </a:bodyPr>
          <a:lstStyle/>
          <a:p>
            <a:pPr marL="12700">
              <a:lnSpc>
                <a:spcPct val="100000"/>
              </a:lnSpc>
              <a:spcBef>
                <a:spcPts val="100"/>
              </a:spcBef>
            </a:pPr>
            <a:r>
              <a:rPr sz="1800" b="1" spc="-15"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Features </a:t>
            </a:r>
            <a:r>
              <a:rPr sz="1800" b="1"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or</a:t>
            </a:r>
            <a:r>
              <a:rPr sz="1800" b="1" spc="-35"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 </a:t>
            </a:r>
            <a:r>
              <a:rPr sz="1800" b="1" spc="-10"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predictors</a:t>
            </a:r>
            <a:endParaRPr sz="1800" b="1"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24" name="object 24"/>
          <p:cNvSpPr/>
          <p:nvPr/>
        </p:nvSpPr>
        <p:spPr>
          <a:xfrm>
            <a:off x="1872334" y="2080542"/>
            <a:ext cx="5419725" cy="349250"/>
          </a:xfrm>
          <a:custGeom>
            <a:avLst/>
            <a:gdLst/>
            <a:ahLst/>
            <a:cxnLst/>
            <a:rect l="l" t="t" r="r" b="b"/>
            <a:pathLst>
              <a:path w="5419725" h="349250">
                <a:moveTo>
                  <a:pt x="0" y="349175"/>
                </a:moveTo>
                <a:lnTo>
                  <a:pt x="2286" y="281218"/>
                </a:lnTo>
                <a:lnTo>
                  <a:pt x="8522" y="225723"/>
                </a:lnTo>
                <a:lnTo>
                  <a:pt x="17770" y="188307"/>
                </a:lnTo>
                <a:lnTo>
                  <a:pt x="29096" y="174587"/>
                </a:lnTo>
                <a:lnTo>
                  <a:pt x="2715448" y="174587"/>
                </a:lnTo>
                <a:lnTo>
                  <a:pt x="2726773" y="160867"/>
                </a:lnTo>
                <a:lnTo>
                  <a:pt x="2736021" y="123452"/>
                </a:lnTo>
                <a:lnTo>
                  <a:pt x="2742257" y="67957"/>
                </a:lnTo>
                <a:lnTo>
                  <a:pt x="2744544" y="0"/>
                </a:lnTo>
                <a:lnTo>
                  <a:pt x="2746830" y="67957"/>
                </a:lnTo>
                <a:lnTo>
                  <a:pt x="2753065" y="123452"/>
                </a:lnTo>
                <a:lnTo>
                  <a:pt x="2762314" y="160867"/>
                </a:lnTo>
                <a:lnTo>
                  <a:pt x="2773640" y="174587"/>
                </a:lnTo>
                <a:lnTo>
                  <a:pt x="5390621" y="174587"/>
                </a:lnTo>
                <a:lnTo>
                  <a:pt x="5401946" y="188307"/>
                </a:lnTo>
                <a:lnTo>
                  <a:pt x="5411194" y="225723"/>
                </a:lnTo>
                <a:lnTo>
                  <a:pt x="5417430" y="281218"/>
                </a:lnTo>
                <a:lnTo>
                  <a:pt x="5419717" y="349175"/>
                </a:lnTo>
              </a:path>
            </a:pathLst>
          </a:custGeom>
          <a:ln w="25400">
            <a:solidFill>
              <a:schemeClr val="accent1"/>
            </a:solidFill>
          </a:ln>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25" name="object 25"/>
          <p:cNvSpPr/>
          <p:nvPr/>
        </p:nvSpPr>
        <p:spPr>
          <a:xfrm>
            <a:off x="7820372" y="2080542"/>
            <a:ext cx="1125220" cy="349250"/>
          </a:xfrm>
          <a:custGeom>
            <a:avLst/>
            <a:gdLst/>
            <a:ahLst/>
            <a:cxnLst/>
            <a:rect l="l" t="t" r="r" b="b"/>
            <a:pathLst>
              <a:path w="1125220" h="349250">
                <a:moveTo>
                  <a:pt x="0" y="349173"/>
                </a:moveTo>
                <a:lnTo>
                  <a:pt x="2286" y="281216"/>
                </a:lnTo>
                <a:lnTo>
                  <a:pt x="8522" y="225721"/>
                </a:lnTo>
                <a:lnTo>
                  <a:pt x="17771" y="188306"/>
                </a:lnTo>
                <a:lnTo>
                  <a:pt x="29096" y="174586"/>
                </a:lnTo>
                <a:lnTo>
                  <a:pt x="540531" y="174586"/>
                </a:lnTo>
                <a:lnTo>
                  <a:pt x="551857" y="160866"/>
                </a:lnTo>
                <a:lnTo>
                  <a:pt x="561106" y="123451"/>
                </a:lnTo>
                <a:lnTo>
                  <a:pt x="567342" y="67956"/>
                </a:lnTo>
                <a:lnTo>
                  <a:pt x="569628" y="0"/>
                </a:lnTo>
                <a:lnTo>
                  <a:pt x="571915" y="67956"/>
                </a:lnTo>
                <a:lnTo>
                  <a:pt x="578150" y="123451"/>
                </a:lnTo>
                <a:lnTo>
                  <a:pt x="587399" y="160866"/>
                </a:lnTo>
                <a:lnTo>
                  <a:pt x="598725" y="174586"/>
                </a:lnTo>
                <a:lnTo>
                  <a:pt x="1095760" y="174586"/>
                </a:lnTo>
                <a:lnTo>
                  <a:pt x="1107085" y="188306"/>
                </a:lnTo>
                <a:lnTo>
                  <a:pt x="1116334" y="225721"/>
                </a:lnTo>
                <a:lnTo>
                  <a:pt x="1122570" y="281216"/>
                </a:lnTo>
                <a:lnTo>
                  <a:pt x="1124857" y="349173"/>
                </a:lnTo>
              </a:path>
            </a:pathLst>
          </a:custGeom>
          <a:ln w="25400">
            <a:solidFill>
              <a:schemeClr val="accent2"/>
            </a:solidFill>
          </a:ln>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26" name="object 26"/>
          <p:cNvSpPr txBox="1"/>
          <p:nvPr/>
        </p:nvSpPr>
        <p:spPr>
          <a:xfrm>
            <a:off x="7934212" y="1651700"/>
            <a:ext cx="1209788" cy="289823"/>
          </a:xfrm>
          <a:prstGeom prst="rect">
            <a:avLst/>
          </a:prstGeom>
        </p:spPr>
        <p:txBody>
          <a:bodyPr vert="horz" wrap="square" lIns="0" tIns="12700" rIns="0" bIns="0" rtlCol="0">
            <a:spAutoFit/>
          </a:bodyPr>
          <a:lstStyle/>
          <a:p>
            <a:pPr marL="12700">
              <a:lnSpc>
                <a:spcPct val="100000"/>
              </a:lnSpc>
              <a:spcBef>
                <a:spcPts val="100"/>
              </a:spcBef>
            </a:pPr>
            <a:r>
              <a:rPr sz="1800" b="1" spc="-5" dirty="0">
                <a:solidFill>
                  <a:schemeClr val="accent2"/>
                </a:solidFill>
                <a:latin typeface="Lato" panose="020F0502020204030203" pitchFamily="34" charset="0"/>
                <a:ea typeface="Lato" panose="020F0502020204030203" pitchFamily="34" charset="0"/>
                <a:cs typeface="Lato" panose="020F0502020204030203" pitchFamily="34" charset="0"/>
              </a:rPr>
              <a:t>O</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u</a:t>
            </a:r>
            <a:r>
              <a:rPr sz="1800" b="1" spc="-25" dirty="0">
                <a:solidFill>
                  <a:schemeClr val="accent2"/>
                </a:solidFill>
                <a:latin typeface="Lato" panose="020F0502020204030203" pitchFamily="34" charset="0"/>
                <a:ea typeface="Lato" panose="020F0502020204030203" pitchFamily="34" charset="0"/>
                <a:cs typeface="Lato" panose="020F0502020204030203" pitchFamily="34" charset="0"/>
              </a:rPr>
              <a:t>t</a:t>
            </a:r>
            <a:r>
              <a:rPr sz="1800" b="1" spc="-15" dirty="0">
                <a:solidFill>
                  <a:schemeClr val="accent2"/>
                </a:solidFill>
                <a:latin typeface="Lato" panose="020F0502020204030203" pitchFamily="34" charset="0"/>
                <a:ea typeface="Lato" panose="020F0502020204030203" pitchFamily="34" charset="0"/>
                <a:cs typeface="Lato" panose="020F0502020204030203" pitchFamily="34" charset="0"/>
              </a:rPr>
              <a:t>c</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o</a:t>
            </a:r>
            <a:r>
              <a:rPr sz="1800" b="1" spc="-5" dirty="0">
                <a:solidFill>
                  <a:schemeClr val="accent2"/>
                </a:solidFill>
                <a:latin typeface="Lato" panose="020F0502020204030203" pitchFamily="34" charset="0"/>
                <a:ea typeface="Lato" panose="020F0502020204030203" pitchFamily="34" charset="0"/>
                <a:cs typeface="Lato" panose="020F0502020204030203" pitchFamily="34" charset="0"/>
              </a:rPr>
              <a:t>m</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e</a:t>
            </a:r>
          </a:p>
        </p:txBody>
      </p:sp>
      <p:graphicFrame>
        <p:nvGraphicFramePr>
          <p:cNvPr id="27" name="object 27"/>
          <p:cNvGraphicFramePr>
            <a:graphicFrameLocks noGrp="1"/>
          </p:cNvGraphicFramePr>
          <p:nvPr>
            <p:extLst>
              <p:ext uri="{D42A27DB-BD31-4B8C-83A1-F6EECF244321}">
                <p14:modId xmlns:p14="http://schemas.microsoft.com/office/powerpoint/2010/main" val="114118957"/>
              </p:ext>
            </p:extLst>
          </p:nvPr>
        </p:nvGraphicFramePr>
        <p:xfrm>
          <a:off x="457200" y="2583601"/>
          <a:ext cx="8488392" cy="3879850"/>
        </p:xfrm>
        <a:graphic>
          <a:graphicData uri="http://schemas.openxmlformats.org/drawingml/2006/table">
            <a:tbl>
              <a:tblPr firstRow="1" bandRow="1">
                <a:tableStyleId>{2D5ABB26-0587-4C30-8999-92F81FD0307C}</a:tableStyleId>
              </a:tblPr>
              <a:tblGrid>
                <a:gridCol w="1212628">
                  <a:extLst>
                    <a:ext uri="{9D8B030D-6E8A-4147-A177-3AD203B41FA5}">
                      <a16:colId xmlns:a16="http://schemas.microsoft.com/office/drawing/2014/main" val="20000"/>
                    </a:ext>
                  </a:extLst>
                </a:gridCol>
                <a:gridCol w="1212628">
                  <a:extLst>
                    <a:ext uri="{9D8B030D-6E8A-4147-A177-3AD203B41FA5}">
                      <a16:colId xmlns:a16="http://schemas.microsoft.com/office/drawing/2014/main" val="20001"/>
                    </a:ext>
                  </a:extLst>
                </a:gridCol>
                <a:gridCol w="1212628">
                  <a:extLst>
                    <a:ext uri="{9D8B030D-6E8A-4147-A177-3AD203B41FA5}">
                      <a16:colId xmlns:a16="http://schemas.microsoft.com/office/drawing/2014/main" val="20002"/>
                    </a:ext>
                  </a:extLst>
                </a:gridCol>
                <a:gridCol w="1212627">
                  <a:extLst>
                    <a:ext uri="{9D8B030D-6E8A-4147-A177-3AD203B41FA5}">
                      <a16:colId xmlns:a16="http://schemas.microsoft.com/office/drawing/2014/main" val="20003"/>
                    </a:ext>
                  </a:extLst>
                </a:gridCol>
                <a:gridCol w="1212627">
                  <a:extLst>
                    <a:ext uri="{9D8B030D-6E8A-4147-A177-3AD203B41FA5}">
                      <a16:colId xmlns:a16="http://schemas.microsoft.com/office/drawing/2014/main" val="20004"/>
                    </a:ext>
                  </a:extLst>
                </a:gridCol>
                <a:gridCol w="1212627">
                  <a:extLst>
                    <a:ext uri="{9D8B030D-6E8A-4147-A177-3AD203B41FA5}">
                      <a16:colId xmlns:a16="http://schemas.microsoft.com/office/drawing/2014/main" val="20005"/>
                    </a:ext>
                  </a:extLst>
                </a:gridCol>
                <a:gridCol w="1212627">
                  <a:extLst>
                    <a:ext uri="{9D8B030D-6E8A-4147-A177-3AD203B41FA5}">
                      <a16:colId xmlns:a16="http://schemas.microsoft.com/office/drawing/2014/main" val="20006"/>
                    </a:ext>
                  </a:extLst>
                </a:gridCol>
              </a:tblGrid>
              <a:tr h="639445">
                <a:tc>
                  <a:txBody>
                    <a:bodyPr/>
                    <a:lstStyle/>
                    <a:p>
                      <a:pPr algn="ctr">
                        <a:lnSpc>
                          <a:spcPct val="100000"/>
                        </a:lnSpc>
                        <a:spcBef>
                          <a:spcPts val="15"/>
                        </a:spcBef>
                      </a:pPr>
                      <a:endParaRPr sz="2400" b="1" dirty="0">
                        <a:latin typeface="Lato" panose="020F0502020204030203" pitchFamily="34" charset="0"/>
                        <a:ea typeface="Lato" panose="020F0502020204030203" pitchFamily="34" charset="0"/>
                        <a:cs typeface="Lato" panose="020F0502020204030203" pitchFamily="34" charset="0"/>
                      </a:endParaRPr>
                    </a:p>
                    <a:p>
                      <a:pPr marL="116839" algn="ctr">
                        <a:lnSpc>
                          <a:spcPct val="100000"/>
                        </a:lnSpc>
                      </a:pPr>
                      <a:r>
                        <a:rPr sz="1800" b="1" spc="-5" dirty="0">
                          <a:latin typeface="Lato" panose="020F0502020204030203" pitchFamily="34" charset="0"/>
                          <a:ea typeface="Lato" panose="020F0502020204030203" pitchFamily="34" charset="0"/>
                          <a:cs typeface="Lato" panose="020F0502020204030203" pitchFamily="34" charset="0"/>
                        </a:rPr>
                        <a:t>Molecule</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239395" marR="106045" indent="-11303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D</a:t>
                      </a:r>
                      <a:r>
                        <a:rPr sz="1800" b="1" spc="-10" dirty="0">
                          <a:latin typeface="Lato" panose="020F0502020204030203" pitchFamily="34" charset="0"/>
                          <a:ea typeface="Lato" panose="020F0502020204030203" pitchFamily="34" charset="0"/>
                          <a:cs typeface="Lato" panose="020F0502020204030203" pitchFamily="34" charset="0"/>
                        </a:rPr>
                        <a:t>i</a:t>
                      </a:r>
                      <a:r>
                        <a:rPr sz="1800" b="1" spc="0" dirty="0">
                          <a:latin typeface="Lato" panose="020F0502020204030203" pitchFamily="34" charset="0"/>
                          <a:ea typeface="Lato" panose="020F0502020204030203" pitchFamily="34" charset="0"/>
                          <a:cs typeface="Lato" panose="020F0502020204030203" pitchFamily="34" charset="0"/>
                        </a:rPr>
                        <a:t>ff</a:t>
                      </a:r>
                      <a:r>
                        <a:rPr sz="1800" b="1" spc="-5" dirty="0">
                          <a:latin typeface="Lato" panose="020F0502020204030203" pitchFamily="34" charset="0"/>
                          <a:ea typeface="Lato" panose="020F0502020204030203" pitchFamily="34" charset="0"/>
                          <a:cs typeface="Lato" panose="020F0502020204030203" pitchFamily="34" charset="0"/>
                        </a:rPr>
                        <a:t>u</a:t>
                      </a:r>
                      <a:r>
                        <a:rPr sz="1800" b="1" spc="-10" dirty="0">
                          <a:latin typeface="Lato" panose="020F0502020204030203" pitchFamily="34" charset="0"/>
                          <a:ea typeface="Lato" panose="020F0502020204030203" pitchFamily="34" charset="0"/>
                          <a:cs typeface="Lato" panose="020F0502020204030203" pitchFamily="34" charset="0"/>
                        </a:rPr>
                        <a:t>s</a:t>
                      </a:r>
                      <a:r>
                        <a:rPr sz="1800" b="1" spc="-5" dirty="0">
                          <a:latin typeface="Lato" panose="020F0502020204030203" pitchFamily="34" charset="0"/>
                          <a:ea typeface="Lato" panose="020F0502020204030203" pitchFamily="34" charset="0"/>
                          <a:cs typeface="Lato" panose="020F0502020204030203" pitchFamily="34" charset="0"/>
                        </a:rPr>
                        <a:t>io</a:t>
                      </a:r>
                      <a:r>
                        <a:rPr sz="1800" b="1" dirty="0">
                          <a:latin typeface="Lato" panose="020F0502020204030203" pitchFamily="34" charset="0"/>
                          <a:ea typeface="Lato" panose="020F0502020204030203" pitchFamily="34" charset="0"/>
                          <a:cs typeface="Lato" panose="020F0502020204030203" pitchFamily="34" charset="0"/>
                        </a:rPr>
                        <a:t>n  </a:t>
                      </a:r>
                      <a:r>
                        <a:rPr sz="1800" b="1" spc="-15" dirty="0">
                          <a:latin typeface="Lato" panose="020F0502020204030203" pitchFamily="34" charset="0"/>
                          <a:ea typeface="Lato" panose="020F0502020204030203" pitchFamily="34" charset="0"/>
                          <a:cs typeface="Lato" panose="020F0502020204030203" pitchFamily="34" charset="0"/>
                        </a:rPr>
                        <a:t>(nm/s)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217804" marR="55880" indent="-14097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M</a:t>
                      </a:r>
                      <a:r>
                        <a:rPr sz="1800" b="1" spc="-10" dirty="0">
                          <a:latin typeface="Lato" panose="020F0502020204030203" pitchFamily="34" charset="0"/>
                          <a:ea typeface="Lato" panose="020F0502020204030203" pitchFamily="34" charset="0"/>
                          <a:cs typeface="Lato" panose="020F0502020204030203" pitchFamily="34" charset="0"/>
                        </a:rPr>
                        <a:t>o</a:t>
                      </a:r>
                      <a:r>
                        <a:rPr sz="1800" b="1" spc="-5" dirty="0">
                          <a:latin typeface="Lato" panose="020F0502020204030203" pitchFamily="34" charset="0"/>
                          <a:ea typeface="Lato" panose="020F0502020204030203" pitchFamily="34" charset="0"/>
                          <a:cs typeface="Lato" panose="020F0502020204030203" pitchFamily="34" charset="0"/>
                        </a:rPr>
                        <a:t>l</a:t>
                      </a:r>
                      <a:r>
                        <a:rPr sz="1800" b="1" spc="-10" dirty="0">
                          <a:latin typeface="Lato" panose="020F0502020204030203" pitchFamily="34" charset="0"/>
                          <a:ea typeface="Lato" panose="020F0502020204030203" pitchFamily="34" charset="0"/>
                          <a:cs typeface="Lato" panose="020F0502020204030203" pitchFamily="34" charset="0"/>
                        </a:rPr>
                        <a:t>e</a:t>
                      </a:r>
                      <a:r>
                        <a:rPr sz="1800" b="1" spc="-5" dirty="0">
                          <a:latin typeface="Lato" panose="020F0502020204030203" pitchFamily="34" charset="0"/>
                          <a:ea typeface="Lato" panose="020F0502020204030203" pitchFamily="34" charset="0"/>
                          <a:cs typeface="Lato" panose="020F0502020204030203" pitchFamily="34" charset="0"/>
                        </a:rPr>
                        <a:t>cula</a:t>
                      </a:r>
                      <a:r>
                        <a:rPr sz="1800" b="1" dirty="0">
                          <a:latin typeface="Lato" panose="020F0502020204030203" pitchFamily="34" charset="0"/>
                          <a:ea typeface="Lato" panose="020F0502020204030203" pitchFamily="34" charset="0"/>
                          <a:cs typeface="Lato" panose="020F0502020204030203" pitchFamily="34" charset="0"/>
                        </a:rPr>
                        <a:t>r  </a:t>
                      </a:r>
                      <a:r>
                        <a:rPr sz="1800" b="1" spc="-20" dirty="0">
                          <a:latin typeface="Lato" panose="020F0502020204030203" pitchFamily="34" charset="0"/>
                          <a:ea typeface="Lato" panose="020F0502020204030203" pitchFamily="34" charset="0"/>
                          <a:cs typeface="Lato" panose="020F0502020204030203" pitchFamily="34" charset="0"/>
                        </a:rPr>
                        <a:t>Weight</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lnSpc>
                          <a:spcPct val="100000"/>
                        </a:lnSpc>
                        <a:spcBef>
                          <a:spcPts val="15"/>
                        </a:spcBef>
                      </a:pPr>
                      <a:endParaRPr sz="2400" b="1" dirty="0">
                        <a:latin typeface="Lato" panose="020F0502020204030203" pitchFamily="34" charset="0"/>
                        <a:ea typeface="Lato" panose="020F0502020204030203" pitchFamily="34" charset="0"/>
                        <a:cs typeface="Lato" panose="020F0502020204030203" pitchFamily="34" charset="0"/>
                      </a:endParaRPr>
                    </a:p>
                    <a:p>
                      <a:pPr marL="62865" algn="ctr">
                        <a:lnSpc>
                          <a:spcPct val="100000"/>
                        </a:lnSpc>
                      </a:pPr>
                      <a:r>
                        <a:rPr sz="1800" b="1" spc="-5" dirty="0">
                          <a:latin typeface="Lato" panose="020F0502020204030203" pitchFamily="34" charset="0"/>
                          <a:ea typeface="Lato" panose="020F0502020204030203" pitchFamily="34" charset="0"/>
                          <a:cs typeface="Lato" panose="020F0502020204030203" pitchFamily="34" charset="0"/>
                        </a:rPr>
                        <a:t>C=C</a:t>
                      </a:r>
                      <a:r>
                        <a:rPr sz="1800" b="1" spc="-45" dirty="0">
                          <a:latin typeface="Lato" panose="020F0502020204030203" pitchFamily="34" charset="0"/>
                          <a:ea typeface="Lato" panose="020F0502020204030203" pitchFamily="34" charset="0"/>
                          <a:cs typeface="Lato" panose="020F0502020204030203" pitchFamily="34" charset="0"/>
                        </a:rPr>
                        <a:t> </a:t>
                      </a:r>
                      <a:r>
                        <a:rPr sz="1800" b="1" spc="-5" dirty="0">
                          <a:latin typeface="Lato" panose="020F0502020204030203" pitchFamily="34" charset="0"/>
                          <a:ea typeface="Lato" panose="020F0502020204030203" pitchFamily="34" charset="0"/>
                          <a:cs typeface="Lato" panose="020F0502020204030203" pitchFamily="34" charset="0"/>
                        </a:rPr>
                        <a:t>bonds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227965" marR="183515" indent="-2286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H</a:t>
                      </a:r>
                      <a:r>
                        <a:rPr sz="1800" b="1" spc="-5" dirty="0">
                          <a:latin typeface="Lato" panose="020F0502020204030203" pitchFamily="34" charset="0"/>
                          <a:ea typeface="Lato" panose="020F0502020204030203" pitchFamily="34" charset="0"/>
                          <a:cs typeface="Lato" panose="020F0502020204030203" pitchFamily="34" charset="0"/>
                        </a:rPr>
                        <a:t>-b</a:t>
                      </a:r>
                      <a:r>
                        <a:rPr sz="1800" b="1" spc="-10" dirty="0">
                          <a:latin typeface="Lato" panose="020F0502020204030203" pitchFamily="34" charset="0"/>
                          <a:ea typeface="Lato" panose="020F0502020204030203" pitchFamily="34" charset="0"/>
                          <a:cs typeface="Lato" panose="020F0502020204030203" pitchFamily="34" charset="0"/>
                        </a:rPr>
                        <a:t>o</a:t>
                      </a:r>
                      <a:r>
                        <a:rPr sz="1800" b="1" spc="-5" dirty="0">
                          <a:latin typeface="Lato" panose="020F0502020204030203" pitchFamily="34" charset="0"/>
                          <a:ea typeface="Lato" panose="020F0502020204030203" pitchFamily="34" charset="0"/>
                          <a:cs typeface="Lato" panose="020F0502020204030203" pitchFamily="34" charset="0"/>
                        </a:rPr>
                        <a:t>nd  </a:t>
                      </a:r>
                      <a:r>
                        <a:rPr sz="1800" b="1" spc="-10" dirty="0">
                          <a:latin typeface="Lato" panose="020F0502020204030203" pitchFamily="34" charset="0"/>
                          <a:ea typeface="Lato" panose="020F0502020204030203" pitchFamily="34" charset="0"/>
                          <a:cs typeface="Lato" panose="020F0502020204030203" pitchFamily="34" charset="0"/>
                        </a:rPr>
                        <a:t>donors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103505" marR="80010" indent="101600" algn="ctr">
                        <a:lnSpc>
                          <a:spcPts val="2130"/>
                        </a:lnSpc>
                        <a:spcBef>
                          <a:spcPts val="710"/>
                        </a:spcBef>
                      </a:pPr>
                      <a:r>
                        <a:rPr sz="1800" b="1" spc="-5" dirty="0">
                          <a:latin typeface="Lato" panose="020F0502020204030203" pitchFamily="34" charset="0"/>
                          <a:ea typeface="Lato" panose="020F0502020204030203" pitchFamily="34" charset="0"/>
                          <a:cs typeface="Lato" panose="020F0502020204030203" pitchFamily="34" charset="0"/>
                        </a:rPr>
                        <a:t>H-bond  acce</a:t>
                      </a:r>
                      <a:r>
                        <a:rPr sz="1800" b="1" spc="-10" dirty="0">
                          <a:latin typeface="Lato" panose="020F0502020204030203" pitchFamily="34" charset="0"/>
                          <a:ea typeface="Lato" panose="020F0502020204030203" pitchFamily="34" charset="0"/>
                          <a:cs typeface="Lato" panose="020F0502020204030203" pitchFamily="34" charset="0"/>
                        </a:rPr>
                        <a:t>p</a:t>
                      </a:r>
                      <a:r>
                        <a:rPr sz="1800" b="1" spc="-20" dirty="0">
                          <a:latin typeface="Lato" panose="020F0502020204030203" pitchFamily="34" charset="0"/>
                          <a:ea typeface="Lato" panose="020F0502020204030203" pitchFamily="34" charset="0"/>
                          <a:cs typeface="Lato" panose="020F0502020204030203" pitchFamily="34" charset="0"/>
                        </a:rPr>
                        <a:t>t</a:t>
                      </a:r>
                      <a:r>
                        <a:rPr sz="1800" b="1" spc="-5" dirty="0">
                          <a:latin typeface="Lato" panose="020F0502020204030203" pitchFamily="34" charset="0"/>
                          <a:ea typeface="Lato" panose="020F0502020204030203" pitchFamily="34" charset="0"/>
                          <a:cs typeface="Lato" panose="020F0502020204030203" pitchFamily="34" charset="0"/>
                        </a:rPr>
                        <a:t>o</a:t>
                      </a:r>
                      <a:r>
                        <a:rPr sz="1800" b="1" spc="-25" dirty="0">
                          <a:latin typeface="Lato" panose="020F0502020204030203" pitchFamily="34" charset="0"/>
                          <a:ea typeface="Lato" panose="020F0502020204030203" pitchFamily="34" charset="0"/>
                          <a:cs typeface="Lato" panose="020F0502020204030203" pitchFamily="34" charset="0"/>
                        </a:rPr>
                        <a:t>r</a:t>
                      </a:r>
                      <a:r>
                        <a:rPr sz="1800" b="1" dirty="0">
                          <a:latin typeface="Lato" panose="020F0502020204030203" pitchFamily="34" charset="0"/>
                          <a:ea typeface="Lato" panose="020F0502020204030203" pitchFamily="34" charset="0"/>
                          <a:cs typeface="Lato" panose="020F0502020204030203" pitchFamily="34" charset="0"/>
                        </a:rPr>
                        <a:t>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lnSpc>
                          <a:spcPct val="100000"/>
                        </a:lnSpc>
                        <a:spcBef>
                          <a:spcPts val="5"/>
                        </a:spcBef>
                      </a:pPr>
                      <a:endParaRPr sz="2350" b="1" dirty="0">
                        <a:latin typeface="Lato" panose="020F0502020204030203" pitchFamily="34" charset="0"/>
                        <a:ea typeface="Lato" panose="020F0502020204030203" pitchFamily="34" charset="0"/>
                        <a:cs typeface="Lato" panose="020F0502020204030203" pitchFamily="34" charset="0"/>
                      </a:endParaRPr>
                    </a:p>
                    <a:p>
                      <a:pPr marL="201295" algn="ctr">
                        <a:lnSpc>
                          <a:spcPct val="100000"/>
                        </a:lnSpc>
                      </a:pPr>
                      <a:r>
                        <a:rPr sz="1800" b="1" spc="-15" dirty="0">
                          <a:latin typeface="Lato" panose="020F0502020204030203" pitchFamily="34" charset="0"/>
                          <a:ea typeface="Lato" panose="020F0502020204030203" pitchFamily="34" charset="0"/>
                          <a:cs typeface="Lato" panose="020F0502020204030203" pitchFamily="34" charset="0"/>
                        </a:rPr>
                        <a:t>Kd</a:t>
                      </a:r>
                      <a:r>
                        <a:rPr sz="1800" b="1" spc="-25" dirty="0">
                          <a:latin typeface="Lato" panose="020F0502020204030203" pitchFamily="34" charset="0"/>
                          <a:ea typeface="Lato" panose="020F0502020204030203" pitchFamily="34" charset="0"/>
                          <a:cs typeface="Lato" panose="020F0502020204030203" pitchFamily="34" charset="0"/>
                        </a:rPr>
                        <a:t> </a:t>
                      </a:r>
                      <a:r>
                        <a:rPr sz="1800" b="1" dirty="0">
                          <a:latin typeface="Lato" panose="020F0502020204030203" pitchFamily="34" charset="0"/>
                          <a:ea typeface="Lato" panose="020F0502020204030203" pitchFamily="34" charset="0"/>
                          <a:cs typeface="Lato" panose="020F0502020204030203" pitchFamily="34" charset="0"/>
                        </a:rPr>
                        <a:t>(fM)</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6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321945">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66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335280">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2</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5</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44</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12</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2"/>
                  </a:ext>
                </a:extLst>
              </a:tr>
              <a:tr h="313690">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3</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6</a:t>
                      </a:r>
                      <a:endParaRPr sz="1800">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95</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14</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4"/>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5</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65</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5"/>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6"/>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94</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7"/>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96</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8"/>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57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9"/>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10</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121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10"/>
                  </a:ext>
                </a:extLst>
              </a:tr>
            </a:tbl>
          </a:graphicData>
        </a:graphic>
      </p:graphicFrame>
      <p:sp>
        <p:nvSpPr>
          <p:cNvPr id="2" name="Rectangle 1">
            <a:extLst>
              <a:ext uri="{FF2B5EF4-FFF2-40B4-BE49-F238E27FC236}">
                <a16:creationId xmlns:a16="http://schemas.microsoft.com/office/drawing/2014/main" id="{0ED706D7-CB57-5446-A720-27690381C32B}"/>
              </a:ext>
            </a:extLst>
          </p:cNvPr>
          <p:cNvSpPr/>
          <p:nvPr/>
        </p:nvSpPr>
        <p:spPr>
          <a:xfrm>
            <a:off x="1570008" y="3429000"/>
            <a:ext cx="6364204" cy="556404"/>
          </a:xfrm>
          <a:prstGeom prst="rect">
            <a:avLst/>
          </a:prstGeom>
          <a:noFill/>
          <a:ln w="571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56C98E3-36FC-7845-B8A9-722994716F6B}"/>
              </a:ext>
            </a:extLst>
          </p:cNvPr>
          <p:cNvSpPr/>
          <p:nvPr/>
        </p:nvSpPr>
        <p:spPr>
          <a:xfrm>
            <a:off x="207034" y="6142008"/>
            <a:ext cx="8936966" cy="71599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791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713489" y="1561653"/>
            <a:ext cx="2152650" cy="382156"/>
          </a:xfrm>
          <a:prstGeom prst="rect">
            <a:avLst/>
          </a:prstGeom>
        </p:spPr>
        <p:txBody>
          <a:bodyPr vert="horz" wrap="square" lIns="0" tIns="12700" rIns="0" bIns="0" rtlCol="0">
            <a:spAutoFit/>
          </a:bodyPr>
          <a:lstStyle/>
          <a:p>
            <a:pPr marL="12700">
              <a:lnSpc>
                <a:spcPct val="100000"/>
              </a:lnSpc>
              <a:spcBef>
                <a:spcPts val="100"/>
              </a:spcBef>
              <a:tabLst>
                <a:tab pos="354965" algn="l"/>
                <a:tab pos="355600" algn="l"/>
              </a:tabLst>
            </a:pPr>
            <a:r>
              <a:rPr sz="2400" b="1" spc="-15" dirty="0">
                <a:latin typeface="Lato" panose="020F0502020204030203" pitchFamily="34" charset="0"/>
                <a:ea typeface="Lato" panose="020F0502020204030203" pitchFamily="34" charset="0"/>
                <a:cs typeface="Lato" panose="020F0502020204030203" pitchFamily="34" charset="0"/>
              </a:rPr>
              <a:t>Regression</a:t>
            </a:r>
            <a:endParaRPr sz="2400" b="1" dirty="0">
              <a:latin typeface="Lato" panose="020F0502020204030203" pitchFamily="34" charset="0"/>
              <a:ea typeface="Lato" panose="020F0502020204030203" pitchFamily="34" charset="0"/>
              <a:cs typeface="Lato" panose="020F0502020204030203" pitchFamily="34" charset="0"/>
            </a:endParaRPr>
          </a:p>
        </p:txBody>
      </p:sp>
      <p:sp>
        <p:nvSpPr>
          <p:cNvPr id="23" name="object 23"/>
          <p:cNvSpPr txBox="1"/>
          <p:nvPr/>
        </p:nvSpPr>
        <p:spPr>
          <a:xfrm>
            <a:off x="3630812" y="1653986"/>
            <a:ext cx="2982990" cy="289823"/>
          </a:xfrm>
          <a:prstGeom prst="rect">
            <a:avLst/>
          </a:prstGeom>
        </p:spPr>
        <p:txBody>
          <a:bodyPr vert="horz" wrap="square" lIns="0" tIns="12700" rIns="0" bIns="0" rtlCol="0">
            <a:spAutoFit/>
          </a:bodyPr>
          <a:lstStyle/>
          <a:p>
            <a:pPr marL="12700">
              <a:lnSpc>
                <a:spcPct val="100000"/>
              </a:lnSpc>
              <a:spcBef>
                <a:spcPts val="100"/>
              </a:spcBef>
            </a:pPr>
            <a:r>
              <a:rPr sz="1800" b="1" spc="-15"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Features </a:t>
            </a:r>
            <a:r>
              <a:rPr sz="1800" b="1"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or</a:t>
            </a:r>
            <a:r>
              <a:rPr sz="1800" b="1" spc="-35"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 </a:t>
            </a:r>
            <a:r>
              <a:rPr sz="1800" b="1" spc="-10"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predictors</a:t>
            </a:r>
            <a:endParaRPr sz="1800" b="1"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24" name="object 24"/>
          <p:cNvSpPr/>
          <p:nvPr/>
        </p:nvSpPr>
        <p:spPr>
          <a:xfrm>
            <a:off x="1872334" y="2080542"/>
            <a:ext cx="5419725" cy="349250"/>
          </a:xfrm>
          <a:custGeom>
            <a:avLst/>
            <a:gdLst/>
            <a:ahLst/>
            <a:cxnLst/>
            <a:rect l="l" t="t" r="r" b="b"/>
            <a:pathLst>
              <a:path w="5419725" h="349250">
                <a:moveTo>
                  <a:pt x="0" y="349175"/>
                </a:moveTo>
                <a:lnTo>
                  <a:pt x="2286" y="281218"/>
                </a:lnTo>
                <a:lnTo>
                  <a:pt x="8522" y="225723"/>
                </a:lnTo>
                <a:lnTo>
                  <a:pt x="17770" y="188307"/>
                </a:lnTo>
                <a:lnTo>
                  <a:pt x="29096" y="174587"/>
                </a:lnTo>
                <a:lnTo>
                  <a:pt x="2715448" y="174587"/>
                </a:lnTo>
                <a:lnTo>
                  <a:pt x="2726773" y="160867"/>
                </a:lnTo>
                <a:lnTo>
                  <a:pt x="2736021" y="123452"/>
                </a:lnTo>
                <a:lnTo>
                  <a:pt x="2742257" y="67957"/>
                </a:lnTo>
                <a:lnTo>
                  <a:pt x="2744544" y="0"/>
                </a:lnTo>
                <a:lnTo>
                  <a:pt x="2746830" y="67957"/>
                </a:lnTo>
                <a:lnTo>
                  <a:pt x="2753065" y="123452"/>
                </a:lnTo>
                <a:lnTo>
                  <a:pt x="2762314" y="160867"/>
                </a:lnTo>
                <a:lnTo>
                  <a:pt x="2773640" y="174587"/>
                </a:lnTo>
                <a:lnTo>
                  <a:pt x="5390621" y="174587"/>
                </a:lnTo>
                <a:lnTo>
                  <a:pt x="5401946" y="188307"/>
                </a:lnTo>
                <a:lnTo>
                  <a:pt x="5411194" y="225723"/>
                </a:lnTo>
                <a:lnTo>
                  <a:pt x="5417430" y="281218"/>
                </a:lnTo>
                <a:lnTo>
                  <a:pt x="5419717" y="349175"/>
                </a:lnTo>
              </a:path>
            </a:pathLst>
          </a:custGeom>
          <a:ln w="25400">
            <a:solidFill>
              <a:schemeClr val="accent1"/>
            </a:solidFill>
          </a:ln>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25" name="object 25"/>
          <p:cNvSpPr/>
          <p:nvPr/>
        </p:nvSpPr>
        <p:spPr>
          <a:xfrm>
            <a:off x="7820372" y="2080542"/>
            <a:ext cx="1125220" cy="349250"/>
          </a:xfrm>
          <a:custGeom>
            <a:avLst/>
            <a:gdLst/>
            <a:ahLst/>
            <a:cxnLst/>
            <a:rect l="l" t="t" r="r" b="b"/>
            <a:pathLst>
              <a:path w="1125220" h="349250">
                <a:moveTo>
                  <a:pt x="0" y="349173"/>
                </a:moveTo>
                <a:lnTo>
                  <a:pt x="2286" y="281216"/>
                </a:lnTo>
                <a:lnTo>
                  <a:pt x="8522" y="225721"/>
                </a:lnTo>
                <a:lnTo>
                  <a:pt x="17771" y="188306"/>
                </a:lnTo>
                <a:lnTo>
                  <a:pt x="29096" y="174586"/>
                </a:lnTo>
                <a:lnTo>
                  <a:pt x="540531" y="174586"/>
                </a:lnTo>
                <a:lnTo>
                  <a:pt x="551857" y="160866"/>
                </a:lnTo>
                <a:lnTo>
                  <a:pt x="561106" y="123451"/>
                </a:lnTo>
                <a:lnTo>
                  <a:pt x="567342" y="67956"/>
                </a:lnTo>
                <a:lnTo>
                  <a:pt x="569628" y="0"/>
                </a:lnTo>
                <a:lnTo>
                  <a:pt x="571915" y="67956"/>
                </a:lnTo>
                <a:lnTo>
                  <a:pt x="578150" y="123451"/>
                </a:lnTo>
                <a:lnTo>
                  <a:pt x="587399" y="160866"/>
                </a:lnTo>
                <a:lnTo>
                  <a:pt x="598725" y="174586"/>
                </a:lnTo>
                <a:lnTo>
                  <a:pt x="1095760" y="174586"/>
                </a:lnTo>
                <a:lnTo>
                  <a:pt x="1107085" y="188306"/>
                </a:lnTo>
                <a:lnTo>
                  <a:pt x="1116334" y="225721"/>
                </a:lnTo>
                <a:lnTo>
                  <a:pt x="1122570" y="281216"/>
                </a:lnTo>
                <a:lnTo>
                  <a:pt x="1124857" y="349173"/>
                </a:lnTo>
              </a:path>
            </a:pathLst>
          </a:custGeom>
          <a:ln w="25400">
            <a:solidFill>
              <a:schemeClr val="accent2"/>
            </a:solidFill>
          </a:ln>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26" name="object 26"/>
          <p:cNvSpPr txBox="1"/>
          <p:nvPr/>
        </p:nvSpPr>
        <p:spPr>
          <a:xfrm>
            <a:off x="7934212" y="1651700"/>
            <a:ext cx="1209788" cy="289823"/>
          </a:xfrm>
          <a:prstGeom prst="rect">
            <a:avLst/>
          </a:prstGeom>
        </p:spPr>
        <p:txBody>
          <a:bodyPr vert="horz" wrap="square" lIns="0" tIns="12700" rIns="0" bIns="0" rtlCol="0">
            <a:spAutoFit/>
          </a:bodyPr>
          <a:lstStyle/>
          <a:p>
            <a:pPr marL="12700">
              <a:lnSpc>
                <a:spcPct val="100000"/>
              </a:lnSpc>
              <a:spcBef>
                <a:spcPts val="100"/>
              </a:spcBef>
            </a:pPr>
            <a:r>
              <a:rPr sz="1800" b="1" spc="-5" dirty="0">
                <a:solidFill>
                  <a:schemeClr val="accent2"/>
                </a:solidFill>
                <a:latin typeface="Lato" panose="020F0502020204030203" pitchFamily="34" charset="0"/>
                <a:ea typeface="Lato" panose="020F0502020204030203" pitchFamily="34" charset="0"/>
                <a:cs typeface="Lato" panose="020F0502020204030203" pitchFamily="34" charset="0"/>
              </a:rPr>
              <a:t>O</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u</a:t>
            </a:r>
            <a:r>
              <a:rPr sz="1800" b="1" spc="-25" dirty="0">
                <a:solidFill>
                  <a:schemeClr val="accent2"/>
                </a:solidFill>
                <a:latin typeface="Lato" panose="020F0502020204030203" pitchFamily="34" charset="0"/>
                <a:ea typeface="Lato" panose="020F0502020204030203" pitchFamily="34" charset="0"/>
                <a:cs typeface="Lato" panose="020F0502020204030203" pitchFamily="34" charset="0"/>
              </a:rPr>
              <a:t>t</a:t>
            </a:r>
            <a:r>
              <a:rPr sz="1800" b="1" spc="-15" dirty="0">
                <a:solidFill>
                  <a:schemeClr val="accent2"/>
                </a:solidFill>
                <a:latin typeface="Lato" panose="020F0502020204030203" pitchFamily="34" charset="0"/>
                <a:ea typeface="Lato" panose="020F0502020204030203" pitchFamily="34" charset="0"/>
                <a:cs typeface="Lato" panose="020F0502020204030203" pitchFamily="34" charset="0"/>
              </a:rPr>
              <a:t>c</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o</a:t>
            </a:r>
            <a:r>
              <a:rPr sz="1800" b="1" spc="-5" dirty="0">
                <a:solidFill>
                  <a:schemeClr val="accent2"/>
                </a:solidFill>
                <a:latin typeface="Lato" panose="020F0502020204030203" pitchFamily="34" charset="0"/>
                <a:ea typeface="Lato" panose="020F0502020204030203" pitchFamily="34" charset="0"/>
                <a:cs typeface="Lato" panose="020F0502020204030203" pitchFamily="34" charset="0"/>
              </a:rPr>
              <a:t>m</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e</a:t>
            </a:r>
          </a:p>
        </p:txBody>
      </p:sp>
      <p:graphicFrame>
        <p:nvGraphicFramePr>
          <p:cNvPr id="27" name="object 27"/>
          <p:cNvGraphicFramePr>
            <a:graphicFrameLocks noGrp="1"/>
          </p:cNvGraphicFramePr>
          <p:nvPr>
            <p:extLst>
              <p:ext uri="{D42A27DB-BD31-4B8C-83A1-F6EECF244321}">
                <p14:modId xmlns:p14="http://schemas.microsoft.com/office/powerpoint/2010/main" val="3319549205"/>
              </p:ext>
            </p:extLst>
          </p:nvPr>
        </p:nvGraphicFramePr>
        <p:xfrm>
          <a:off x="457200" y="2583601"/>
          <a:ext cx="8488392" cy="3879850"/>
        </p:xfrm>
        <a:graphic>
          <a:graphicData uri="http://schemas.openxmlformats.org/drawingml/2006/table">
            <a:tbl>
              <a:tblPr firstRow="1" bandRow="1">
                <a:tableStyleId>{2D5ABB26-0587-4C30-8999-92F81FD0307C}</a:tableStyleId>
              </a:tblPr>
              <a:tblGrid>
                <a:gridCol w="1212628">
                  <a:extLst>
                    <a:ext uri="{9D8B030D-6E8A-4147-A177-3AD203B41FA5}">
                      <a16:colId xmlns:a16="http://schemas.microsoft.com/office/drawing/2014/main" val="20000"/>
                    </a:ext>
                  </a:extLst>
                </a:gridCol>
                <a:gridCol w="1212628">
                  <a:extLst>
                    <a:ext uri="{9D8B030D-6E8A-4147-A177-3AD203B41FA5}">
                      <a16:colId xmlns:a16="http://schemas.microsoft.com/office/drawing/2014/main" val="20001"/>
                    </a:ext>
                  </a:extLst>
                </a:gridCol>
                <a:gridCol w="1212628">
                  <a:extLst>
                    <a:ext uri="{9D8B030D-6E8A-4147-A177-3AD203B41FA5}">
                      <a16:colId xmlns:a16="http://schemas.microsoft.com/office/drawing/2014/main" val="20002"/>
                    </a:ext>
                  </a:extLst>
                </a:gridCol>
                <a:gridCol w="1212627">
                  <a:extLst>
                    <a:ext uri="{9D8B030D-6E8A-4147-A177-3AD203B41FA5}">
                      <a16:colId xmlns:a16="http://schemas.microsoft.com/office/drawing/2014/main" val="20003"/>
                    </a:ext>
                  </a:extLst>
                </a:gridCol>
                <a:gridCol w="1212627">
                  <a:extLst>
                    <a:ext uri="{9D8B030D-6E8A-4147-A177-3AD203B41FA5}">
                      <a16:colId xmlns:a16="http://schemas.microsoft.com/office/drawing/2014/main" val="20004"/>
                    </a:ext>
                  </a:extLst>
                </a:gridCol>
                <a:gridCol w="1212627">
                  <a:extLst>
                    <a:ext uri="{9D8B030D-6E8A-4147-A177-3AD203B41FA5}">
                      <a16:colId xmlns:a16="http://schemas.microsoft.com/office/drawing/2014/main" val="20005"/>
                    </a:ext>
                  </a:extLst>
                </a:gridCol>
                <a:gridCol w="1212627">
                  <a:extLst>
                    <a:ext uri="{9D8B030D-6E8A-4147-A177-3AD203B41FA5}">
                      <a16:colId xmlns:a16="http://schemas.microsoft.com/office/drawing/2014/main" val="20006"/>
                    </a:ext>
                  </a:extLst>
                </a:gridCol>
              </a:tblGrid>
              <a:tr h="639445">
                <a:tc>
                  <a:txBody>
                    <a:bodyPr/>
                    <a:lstStyle/>
                    <a:p>
                      <a:pPr algn="ctr">
                        <a:lnSpc>
                          <a:spcPct val="100000"/>
                        </a:lnSpc>
                        <a:spcBef>
                          <a:spcPts val="15"/>
                        </a:spcBef>
                      </a:pPr>
                      <a:endParaRPr sz="2400" b="1" dirty="0">
                        <a:latin typeface="Lato" panose="020F0502020204030203" pitchFamily="34" charset="0"/>
                        <a:ea typeface="Lato" panose="020F0502020204030203" pitchFamily="34" charset="0"/>
                        <a:cs typeface="Lato" panose="020F0502020204030203" pitchFamily="34" charset="0"/>
                      </a:endParaRPr>
                    </a:p>
                    <a:p>
                      <a:pPr marL="116839" algn="ctr">
                        <a:lnSpc>
                          <a:spcPct val="100000"/>
                        </a:lnSpc>
                      </a:pPr>
                      <a:r>
                        <a:rPr sz="1800" b="1" spc="-5" dirty="0">
                          <a:latin typeface="Lato" panose="020F0502020204030203" pitchFamily="34" charset="0"/>
                          <a:ea typeface="Lato" panose="020F0502020204030203" pitchFamily="34" charset="0"/>
                          <a:cs typeface="Lato" panose="020F0502020204030203" pitchFamily="34" charset="0"/>
                        </a:rPr>
                        <a:t>Molecule</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239395" marR="106045" indent="-11303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D</a:t>
                      </a:r>
                      <a:r>
                        <a:rPr sz="1800" b="1" spc="-10" dirty="0">
                          <a:latin typeface="Lato" panose="020F0502020204030203" pitchFamily="34" charset="0"/>
                          <a:ea typeface="Lato" panose="020F0502020204030203" pitchFamily="34" charset="0"/>
                          <a:cs typeface="Lato" panose="020F0502020204030203" pitchFamily="34" charset="0"/>
                        </a:rPr>
                        <a:t>i</a:t>
                      </a:r>
                      <a:r>
                        <a:rPr sz="1800" b="1" spc="0" dirty="0">
                          <a:latin typeface="Lato" panose="020F0502020204030203" pitchFamily="34" charset="0"/>
                          <a:ea typeface="Lato" panose="020F0502020204030203" pitchFamily="34" charset="0"/>
                          <a:cs typeface="Lato" panose="020F0502020204030203" pitchFamily="34" charset="0"/>
                        </a:rPr>
                        <a:t>ff</a:t>
                      </a:r>
                      <a:r>
                        <a:rPr sz="1800" b="1" spc="-5" dirty="0">
                          <a:latin typeface="Lato" panose="020F0502020204030203" pitchFamily="34" charset="0"/>
                          <a:ea typeface="Lato" panose="020F0502020204030203" pitchFamily="34" charset="0"/>
                          <a:cs typeface="Lato" panose="020F0502020204030203" pitchFamily="34" charset="0"/>
                        </a:rPr>
                        <a:t>u</a:t>
                      </a:r>
                      <a:r>
                        <a:rPr sz="1800" b="1" spc="-10" dirty="0">
                          <a:latin typeface="Lato" panose="020F0502020204030203" pitchFamily="34" charset="0"/>
                          <a:ea typeface="Lato" panose="020F0502020204030203" pitchFamily="34" charset="0"/>
                          <a:cs typeface="Lato" panose="020F0502020204030203" pitchFamily="34" charset="0"/>
                        </a:rPr>
                        <a:t>s</a:t>
                      </a:r>
                      <a:r>
                        <a:rPr sz="1800" b="1" spc="-5" dirty="0">
                          <a:latin typeface="Lato" panose="020F0502020204030203" pitchFamily="34" charset="0"/>
                          <a:ea typeface="Lato" panose="020F0502020204030203" pitchFamily="34" charset="0"/>
                          <a:cs typeface="Lato" panose="020F0502020204030203" pitchFamily="34" charset="0"/>
                        </a:rPr>
                        <a:t>io</a:t>
                      </a:r>
                      <a:r>
                        <a:rPr sz="1800" b="1" dirty="0">
                          <a:latin typeface="Lato" panose="020F0502020204030203" pitchFamily="34" charset="0"/>
                          <a:ea typeface="Lato" panose="020F0502020204030203" pitchFamily="34" charset="0"/>
                          <a:cs typeface="Lato" panose="020F0502020204030203" pitchFamily="34" charset="0"/>
                        </a:rPr>
                        <a:t>n  </a:t>
                      </a:r>
                      <a:r>
                        <a:rPr sz="1800" b="1" spc="-15" dirty="0">
                          <a:latin typeface="Lato" panose="020F0502020204030203" pitchFamily="34" charset="0"/>
                          <a:ea typeface="Lato" panose="020F0502020204030203" pitchFamily="34" charset="0"/>
                          <a:cs typeface="Lato" panose="020F0502020204030203" pitchFamily="34" charset="0"/>
                        </a:rPr>
                        <a:t>(nm/s)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217804" marR="55880" indent="-14097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M</a:t>
                      </a:r>
                      <a:r>
                        <a:rPr sz="1800" b="1" spc="-10" dirty="0">
                          <a:latin typeface="Lato" panose="020F0502020204030203" pitchFamily="34" charset="0"/>
                          <a:ea typeface="Lato" panose="020F0502020204030203" pitchFamily="34" charset="0"/>
                          <a:cs typeface="Lato" panose="020F0502020204030203" pitchFamily="34" charset="0"/>
                        </a:rPr>
                        <a:t>o</a:t>
                      </a:r>
                      <a:r>
                        <a:rPr sz="1800" b="1" spc="-5" dirty="0">
                          <a:latin typeface="Lato" panose="020F0502020204030203" pitchFamily="34" charset="0"/>
                          <a:ea typeface="Lato" panose="020F0502020204030203" pitchFamily="34" charset="0"/>
                          <a:cs typeface="Lato" panose="020F0502020204030203" pitchFamily="34" charset="0"/>
                        </a:rPr>
                        <a:t>l</a:t>
                      </a:r>
                      <a:r>
                        <a:rPr sz="1800" b="1" spc="-10" dirty="0">
                          <a:latin typeface="Lato" panose="020F0502020204030203" pitchFamily="34" charset="0"/>
                          <a:ea typeface="Lato" panose="020F0502020204030203" pitchFamily="34" charset="0"/>
                          <a:cs typeface="Lato" panose="020F0502020204030203" pitchFamily="34" charset="0"/>
                        </a:rPr>
                        <a:t>e</a:t>
                      </a:r>
                      <a:r>
                        <a:rPr sz="1800" b="1" spc="-5" dirty="0">
                          <a:latin typeface="Lato" panose="020F0502020204030203" pitchFamily="34" charset="0"/>
                          <a:ea typeface="Lato" panose="020F0502020204030203" pitchFamily="34" charset="0"/>
                          <a:cs typeface="Lato" panose="020F0502020204030203" pitchFamily="34" charset="0"/>
                        </a:rPr>
                        <a:t>cula</a:t>
                      </a:r>
                      <a:r>
                        <a:rPr sz="1800" b="1" dirty="0">
                          <a:latin typeface="Lato" panose="020F0502020204030203" pitchFamily="34" charset="0"/>
                          <a:ea typeface="Lato" panose="020F0502020204030203" pitchFamily="34" charset="0"/>
                          <a:cs typeface="Lato" panose="020F0502020204030203" pitchFamily="34" charset="0"/>
                        </a:rPr>
                        <a:t>r  </a:t>
                      </a:r>
                      <a:r>
                        <a:rPr sz="1800" b="1" spc="-20" dirty="0">
                          <a:latin typeface="Lato" panose="020F0502020204030203" pitchFamily="34" charset="0"/>
                          <a:ea typeface="Lato" panose="020F0502020204030203" pitchFamily="34" charset="0"/>
                          <a:cs typeface="Lato" panose="020F0502020204030203" pitchFamily="34" charset="0"/>
                        </a:rPr>
                        <a:t>Weight</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lnSpc>
                          <a:spcPct val="100000"/>
                        </a:lnSpc>
                        <a:spcBef>
                          <a:spcPts val="15"/>
                        </a:spcBef>
                      </a:pPr>
                      <a:endParaRPr sz="2400" b="1" dirty="0">
                        <a:latin typeface="Lato" panose="020F0502020204030203" pitchFamily="34" charset="0"/>
                        <a:ea typeface="Lato" panose="020F0502020204030203" pitchFamily="34" charset="0"/>
                        <a:cs typeface="Lato" panose="020F0502020204030203" pitchFamily="34" charset="0"/>
                      </a:endParaRPr>
                    </a:p>
                    <a:p>
                      <a:pPr marL="62865" algn="ctr">
                        <a:lnSpc>
                          <a:spcPct val="100000"/>
                        </a:lnSpc>
                      </a:pPr>
                      <a:r>
                        <a:rPr sz="1800" b="1" spc="-5" dirty="0">
                          <a:latin typeface="Lato" panose="020F0502020204030203" pitchFamily="34" charset="0"/>
                          <a:ea typeface="Lato" panose="020F0502020204030203" pitchFamily="34" charset="0"/>
                          <a:cs typeface="Lato" panose="020F0502020204030203" pitchFamily="34" charset="0"/>
                        </a:rPr>
                        <a:t>C=C</a:t>
                      </a:r>
                      <a:r>
                        <a:rPr sz="1800" b="1" spc="-45" dirty="0">
                          <a:latin typeface="Lato" panose="020F0502020204030203" pitchFamily="34" charset="0"/>
                          <a:ea typeface="Lato" panose="020F0502020204030203" pitchFamily="34" charset="0"/>
                          <a:cs typeface="Lato" panose="020F0502020204030203" pitchFamily="34" charset="0"/>
                        </a:rPr>
                        <a:t> </a:t>
                      </a:r>
                      <a:r>
                        <a:rPr sz="1800" b="1" spc="-5" dirty="0">
                          <a:latin typeface="Lato" panose="020F0502020204030203" pitchFamily="34" charset="0"/>
                          <a:ea typeface="Lato" panose="020F0502020204030203" pitchFamily="34" charset="0"/>
                          <a:cs typeface="Lato" panose="020F0502020204030203" pitchFamily="34" charset="0"/>
                        </a:rPr>
                        <a:t>bonds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227965" marR="183515" indent="-2286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H</a:t>
                      </a:r>
                      <a:r>
                        <a:rPr sz="1800" b="1" spc="-5" dirty="0">
                          <a:latin typeface="Lato" panose="020F0502020204030203" pitchFamily="34" charset="0"/>
                          <a:ea typeface="Lato" panose="020F0502020204030203" pitchFamily="34" charset="0"/>
                          <a:cs typeface="Lato" panose="020F0502020204030203" pitchFamily="34" charset="0"/>
                        </a:rPr>
                        <a:t>-b</a:t>
                      </a:r>
                      <a:r>
                        <a:rPr sz="1800" b="1" spc="-10" dirty="0">
                          <a:latin typeface="Lato" panose="020F0502020204030203" pitchFamily="34" charset="0"/>
                          <a:ea typeface="Lato" panose="020F0502020204030203" pitchFamily="34" charset="0"/>
                          <a:cs typeface="Lato" panose="020F0502020204030203" pitchFamily="34" charset="0"/>
                        </a:rPr>
                        <a:t>o</a:t>
                      </a:r>
                      <a:r>
                        <a:rPr sz="1800" b="1" spc="-5" dirty="0">
                          <a:latin typeface="Lato" panose="020F0502020204030203" pitchFamily="34" charset="0"/>
                          <a:ea typeface="Lato" panose="020F0502020204030203" pitchFamily="34" charset="0"/>
                          <a:cs typeface="Lato" panose="020F0502020204030203" pitchFamily="34" charset="0"/>
                        </a:rPr>
                        <a:t>nd  </a:t>
                      </a:r>
                      <a:r>
                        <a:rPr sz="1800" b="1" spc="-10" dirty="0">
                          <a:latin typeface="Lato" panose="020F0502020204030203" pitchFamily="34" charset="0"/>
                          <a:ea typeface="Lato" panose="020F0502020204030203" pitchFamily="34" charset="0"/>
                          <a:cs typeface="Lato" panose="020F0502020204030203" pitchFamily="34" charset="0"/>
                        </a:rPr>
                        <a:t>donors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103505" marR="80010" indent="101600" algn="ctr">
                        <a:lnSpc>
                          <a:spcPts val="2130"/>
                        </a:lnSpc>
                        <a:spcBef>
                          <a:spcPts val="710"/>
                        </a:spcBef>
                      </a:pPr>
                      <a:r>
                        <a:rPr sz="1800" b="1" spc="-5" dirty="0">
                          <a:latin typeface="Lato" panose="020F0502020204030203" pitchFamily="34" charset="0"/>
                          <a:ea typeface="Lato" panose="020F0502020204030203" pitchFamily="34" charset="0"/>
                          <a:cs typeface="Lato" panose="020F0502020204030203" pitchFamily="34" charset="0"/>
                        </a:rPr>
                        <a:t>H-bond  acce</a:t>
                      </a:r>
                      <a:r>
                        <a:rPr sz="1800" b="1" spc="-10" dirty="0">
                          <a:latin typeface="Lato" panose="020F0502020204030203" pitchFamily="34" charset="0"/>
                          <a:ea typeface="Lato" panose="020F0502020204030203" pitchFamily="34" charset="0"/>
                          <a:cs typeface="Lato" panose="020F0502020204030203" pitchFamily="34" charset="0"/>
                        </a:rPr>
                        <a:t>p</a:t>
                      </a:r>
                      <a:r>
                        <a:rPr sz="1800" b="1" spc="-20" dirty="0">
                          <a:latin typeface="Lato" panose="020F0502020204030203" pitchFamily="34" charset="0"/>
                          <a:ea typeface="Lato" panose="020F0502020204030203" pitchFamily="34" charset="0"/>
                          <a:cs typeface="Lato" panose="020F0502020204030203" pitchFamily="34" charset="0"/>
                        </a:rPr>
                        <a:t>t</a:t>
                      </a:r>
                      <a:r>
                        <a:rPr sz="1800" b="1" spc="-5" dirty="0">
                          <a:latin typeface="Lato" panose="020F0502020204030203" pitchFamily="34" charset="0"/>
                          <a:ea typeface="Lato" panose="020F0502020204030203" pitchFamily="34" charset="0"/>
                          <a:cs typeface="Lato" panose="020F0502020204030203" pitchFamily="34" charset="0"/>
                        </a:rPr>
                        <a:t>o</a:t>
                      </a:r>
                      <a:r>
                        <a:rPr sz="1800" b="1" spc="-25" dirty="0">
                          <a:latin typeface="Lato" panose="020F0502020204030203" pitchFamily="34" charset="0"/>
                          <a:ea typeface="Lato" panose="020F0502020204030203" pitchFamily="34" charset="0"/>
                          <a:cs typeface="Lato" panose="020F0502020204030203" pitchFamily="34" charset="0"/>
                        </a:rPr>
                        <a:t>r</a:t>
                      </a:r>
                      <a:r>
                        <a:rPr sz="1800" b="1" dirty="0">
                          <a:latin typeface="Lato" panose="020F0502020204030203" pitchFamily="34" charset="0"/>
                          <a:ea typeface="Lato" panose="020F0502020204030203" pitchFamily="34" charset="0"/>
                          <a:cs typeface="Lato" panose="020F0502020204030203" pitchFamily="34" charset="0"/>
                        </a:rPr>
                        <a:t>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lnSpc>
                          <a:spcPct val="100000"/>
                        </a:lnSpc>
                        <a:spcBef>
                          <a:spcPts val="5"/>
                        </a:spcBef>
                      </a:pPr>
                      <a:endParaRPr sz="2350" b="1" dirty="0">
                        <a:latin typeface="Lato" panose="020F0502020204030203" pitchFamily="34" charset="0"/>
                        <a:ea typeface="Lato" panose="020F0502020204030203" pitchFamily="34" charset="0"/>
                        <a:cs typeface="Lato" panose="020F0502020204030203" pitchFamily="34" charset="0"/>
                      </a:endParaRPr>
                    </a:p>
                    <a:p>
                      <a:pPr marL="201295" algn="ctr">
                        <a:lnSpc>
                          <a:spcPct val="100000"/>
                        </a:lnSpc>
                      </a:pPr>
                      <a:r>
                        <a:rPr sz="1800" b="1" spc="-15" dirty="0">
                          <a:latin typeface="Lato" panose="020F0502020204030203" pitchFamily="34" charset="0"/>
                          <a:ea typeface="Lato" panose="020F0502020204030203" pitchFamily="34" charset="0"/>
                          <a:cs typeface="Lato" panose="020F0502020204030203" pitchFamily="34" charset="0"/>
                        </a:rPr>
                        <a:t>Kd</a:t>
                      </a:r>
                      <a:r>
                        <a:rPr sz="1800" b="1" spc="-25" dirty="0">
                          <a:latin typeface="Lato" panose="020F0502020204030203" pitchFamily="34" charset="0"/>
                          <a:ea typeface="Lato" panose="020F0502020204030203" pitchFamily="34" charset="0"/>
                          <a:cs typeface="Lato" panose="020F0502020204030203" pitchFamily="34" charset="0"/>
                        </a:rPr>
                        <a:t> </a:t>
                      </a:r>
                      <a:r>
                        <a:rPr sz="1800" b="1" dirty="0">
                          <a:latin typeface="Lato" panose="020F0502020204030203" pitchFamily="34" charset="0"/>
                          <a:ea typeface="Lato" panose="020F0502020204030203" pitchFamily="34" charset="0"/>
                          <a:cs typeface="Lato" panose="020F0502020204030203" pitchFamily="34" charset="0"/>
                        </a:rPr>
                        <a:t>(fM)</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6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321945">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66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335280">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2</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5</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44</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12</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2"/>
                  </a:ext>
                </a:extLst>
              </a:tr>
              <a:tr h="313690">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3</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6</a:t>
                      </a:r>
                      <a:endParaRPr sz="1800">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95</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14</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4"/>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5</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65</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5"/>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6"/>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94</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7"/>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96</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8"/>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57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9"/>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10</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121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lang="en-US" sz="1800" dirty="0">
                          <a:latin typeface="Lato" panose="020F0502020204030203" pitchFamily="34" charset="0"/>
                          <a:ea typeface="Lato" panose="020F0502020204030203" pitchFamily="34" charset="0"/>
                          <a:cs typeface="Lato" panose="020F0502020204030203" pitchFamily="34" charset="0"/>
                        </a:rPr>
                        <a:t>???????</a:t>
                      </a:r>
                      <a:endParaRPr sz="1800" dirty="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10"/>
                  </a:ext>
                </a:extLst>
              </a:tr>
            </a:tbl>
          </a:graphicData>
        </a:graphic>
      </p:graphicFrame>
      <p:sp>
        <p:nvSpPr>
          <p:cNvPr id="29" name="Rectangle 28">
            <a:extLst>
              <a:ext uri="{FF2B5EF4-FFF2-40B4-BE49-F238E27FC236}">
                <a16:creationId xmlns:a16="http://schemas.microsoft.com/office/drawing/2014/main" id="{FD75D133-2AE4-BD4A-8BB1-58D6C27D1D5A}"/>
              </a:ext>
            </a:extLst>
          </p:cNvPr>
          <p:cNvSpPr/>
          <p:nvPr/>
        </p:nvSpPr>
        <p:spPr>
          <a:xfrm>
            <a:off x="1570008" y="6060856"/>
            <a:ext cx="7375584" cy="556404"/>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bject 25">
            <a:extLst>
              <a:ext uri="{FF2B5EF4-FFF2-40B4-BE49-F238E27FC236}">
                <a16:creationId xmlns:a16="http://schemas.microsoft.com/office/drawing/2014/main" id="{BD1F57B7-129A-984E-949B-2270BA0F90DD}"/>
              </a:ext>
            </a:extLst>
          </p:cNvPr>
          <p:cNvSpPr/>
          <p:nvPr/>
        </p:nvSpPr>
        <p:spPr>
          <a:xfrm>
            <a:off x="262124" y="6163990"/>
            <a:ext cx="1099787" cy="600541"/>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38" y="1351911"/>
            <a:ext cx="8229600" cy="2768707"/>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sz="2400" b="1" spc="-15" dirty="0">
                <a:latin typeface="Lato" panose="020F0502020204030203" pitchFamily="34" charset="0"/>
                <a:ea typeface="Lato" panose="020F0502020204030203" pitchFamily="34" charset="0"/>
                <a:cs typeface="Lato" panose="020F0502020204030203" pitchFamily="34" charset="0"/>
              </a:rPr>
              <a:t>Regression</a:t>
            </a:r>
            <a:endParaRPr sz="2400" b="1" dirty="0">
              <a:latin typeface="Lato" panose="020F0502020204030203" pitchFamily="34" charset="0"/>
              <a:ea typeface="Lato" panose="020F0502020204030203" pitchFamily="34" charset="0"/>
              <a:cs typeface="Lato" panose="020F0502020204030203" pitchFamily="34" charset="0"/>
            </a:endParaRPr>
          </a:p>
          <a:p>
            <a:pPr marL="469900" lvl="1">
              <a:lnSpc>
                <a:spcPct val="100000"/>
              </a:lnSpc>
              <a:spcBef>
                <a:spcPts val="695"/>
              </a:spcBef>
              <a:tabLst>
                <a:tab pos="755650" algn="l"/>
              </a:tabLst>
            </a:pPr>
            <a:r>
              <a:rPr sz="2400" spc="-5" dirty="0">
                <a:latin typeface="Lato" panose="020F0502020204030203" pitchFamily="34" charset="0"/>
                <a:ea typeface="Lato" panose="020F0502020204030203" pitchFamily="34" charset="0"/>
                <a:cs typeface="Lato" panose="020F0502020204030203" pitchFamily="34" charset="0"/>
              </a:rPr>
              <a:t>Linear</a:t>
            </a:r>
            <a:r>
              <a:rPr sz="2400"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regression</a:t>
            </a:r>
            <a:endParaRPr sz="2400" dirty="0">
              <a:latin typeface="Lato" panose="020F0502020204030203" pitchFamily="34" charset="0"/>
              <a:ea typeface="Lato" panose="020F0502020204030203" pitchFamily="34" charset="0"/>
              <a:cs typeface="Lato" panose="020F0502020204030203" pitchFamily="34" charset="0"/>
            </a:endParaRPr>
          </a:p>
          <a:p>
            <a:pPr marL="469900" lvl="1">
              <a:lnSpc>
                <a:spcPct val="100000"/>
              </a:lnSpc>
              <a:spcBef>
                <a:spcPts val="675"/>
              </a:spcBef>
              <a:tabLst>
                <a:tab pos="755650" algn="l"/>
              </a:tabLst>
            </a:pPr>
            <a:endParaRPr lang="en-US" sz="500" spc="-5" dirty="0">
              <a:latin typeface="Lato" panose="020F0502020204030203" pitchFamily="34" charset="0"/>
              <a:ea typeface="Lato" panose="020F0502020204030203" pitchFamily="34" charset="0"/>
              <a:cs typeface="Lato" panose="020F0502020204030203" pitchFamily="34" charset="0"/>
            </a:endParaRPr>
          </a:p>
          <a:p>
            <a:pPr marL="469900" lvl="1">
              <a:lnSpc>
                <a:spcPct val="100000"/>
              </a:lnSpc>
              <a:spcBef>
                <a:spcPts val="675"/>
              </a:spcBef>
              <a:tabLst>
                <a:tab pos="755650" algn="l"/>
              </a:tabLst>
            </a:pPr>
            <a:r>
              <a:rPr sz="2400" spc="-5" dirty="0">
                <a:latin typeface="Lato" panose="020F0502020204030203" pitchFamily="34" charset="0"/>
                <a:ea typeface="Lato" panose="020F0502020204030203" pitchFamily="34" charset="0"/>
                <a:cs typeface="Lato" panose="020F0502020204030203" pitchFamily="34" charset="0"/>
              </a:rPr>
              <a:t>LASSO </a:t>
            </a:r>
            <a:r>
              <a:rPr sz="2400" spc="-15" dirty="0">
                <a:latin typeface="Lato" panose="020F0502020204030203" pitchFamily="34" charset="0"/>
                <a:ea typeface="Lato" panose="020F0502020204030203" pitchFamily="34" charset="0"/>
                <a:cs typeface="Lato" panose="020F0502020204030203" pitchFamily="34" charset="0"/>
              </a:rPr>
              <a:t>regression </a:t>
            </a:r>
            <a:r>
              <a:rPr sz="2400" spc="-5" dirty="0">
                <a:latin typeface="Lato" panose="020F0502020204030203" pitchFamily="34" charset="0"/>
                <a:ea typeface="Lato" panose="020F0502020204030203" pitchFamily="34" charset="0"/>
                <a:cs typeface="Lato" panose="020F0502020204030203" pitchFamily="34" charset="0"/>
              </a:rPr>
              <a:t>(least absolute </a:t>
            </a:r>
            <a:r>
              <a:rPr sz="2400" spc="-10" dirty="0">
                <a:latin typeface="Lato" panose="020F0502020204030203" pitchFamily="34" charset="0"/>
                <a:ea typeface="Lato" panose="020F0502020204030203" pitchFamily="34" charset="0"/>
                <a:cs typeface="Lato" panose="020F0502020204030203" pitchFamily="34" charset="0"/>
              </a:rPr>
              <a:t>shrinkage </a:t>
            </a:r>
            <a:r>
              <a:rPr sz="2400" dirty="0">
                <a:latin typeface="Lato" panose="020F0502020204030203" pitchFamily="34" charset="0"/>
                <a:ea typeface="Lato" panose="020F0502020204030203" pitchFamily="34" charset="0"/>
                <a:cs typeface="Lato" panose="020F0502020204030203" pitchFamily="34" charset="0"/>
              </a:rPr>
              <a:t>and </a:t>
            </a:r>
            <a:r>
              <a:rPr sz="2400" spc="-5" dirty="0">
                <a:latin typeface="Lato" panose="020F0502020204030203" pitchFamily="34" charset="0"/>
                <a:ea typeface="Lato" panose="020F0502020204030203" pitchFamily="34" charset="0"/>
                <a:cs typeface="Lato" panose="020F0502020204030203" pitchFamily="34" charset="0"/>
              </a:rPr>
              <a:t>selection</a:t>
            </a:r>
            <a:r>
              <a:rPr sz="2400" spc="90"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operator)</a:t>
            </a:r>
            <a:endParaRPr sz="2400" dirty="0">
              <a:latin typeface="Lato" panose="020F0502020204030203" pitchFamily="34" charset="0"/>
              <a:ea typeface="Lato" panose="020F0502020204030203" pitchFamily="34" charset="0"/>
              <a:cs typeface="Lato" panose="020F0502020204030203" pitchFamily="34" charset="0"/>
            </a:endParaRPr>
          </a:p>
          <a:p>
            <a:pPr marL="1270000" lvl="2" indent="-342900">
              <a:lnSpc>
                <a:spcPct val="100000"/>
              </a:lnSpc>
              <a:spcBef>
                <a:spcPts val="605"/>
              </a:spcBef>
              <a:buFont typeface="Courier New" panose="02070309020205020404" pitchFamily="49" charset="0"/>
              <a:buChar char="o"/>
              <a:tabLst>
                <a:tab pos="1155700" algn="l"/>
              </a:tabLst>
            </a:pPr>
            <a:r>
              <a:rPr sz="2200" spc="-20" dirty="0">
                <a:latin typeface="Lato" panose="020F0502020204030203" pitchFamily="34" charset="0"/>
                <a:ea typeface="Lato" panose="020F0502020204030203" pitchFamily="34" charset="0"/>
                <a:cs typeface="Lato" panose="020F0502020204030203" pitchFamily="34" charset="0"/>
              </a:rPr>
              <a:t>Variable </a:t>
            </a:r>
            <a:r>
              <a:rPr sz="2200" spc="-5" dirty="0">
                <a:latin typeface="Lato" panose="020F0502020204030203" pitchFamily="34" charset="0"/>
                <a:ea typeface="Lato" panose="020F0502020204030203" pitchFamily="34" charset="0"/>
                <a:cs typeface="Lato" panose="020F0502020204030203" pitchFamily="34" charset="0"/>
              </a:rPr>
              <a:t>selection (which </a:t>
            </a:r>
            <a:r>
              <a:rPr sz="2200" spc="-15" dirty="0">
                <a:latin typeface="Lato" panose="020F0502020204030203" pitchFamily="34" charset="0"/>
                <a:ea typeface="Lato" panose="020F0502020204030203" pitchFamily="34" charset="0"/>
                <a:cs typeface="Lato" panose="020F0502020204030203" pitchFamily="34" charset="0"/>
              </a:rPr>
              <a:t>features are </a:t>
            </a:r>
            <a:r>
              <a:rPr sz="2200" b="1" spc="-5" dirty="0">
                <a:latin typeface="Lato" panose="020F0502020204030203" pitchFamily="34" charset="0"/>
                <a:ea typeface="Lato" panose="020F0502020204030203" pitchFamily="34" charset="0"/>
                <a:cs typeface="Lato" panose="020F0502020204030203" pitchFamily="34" charset="0"/>
              </a:rPr>
              <a:t>actually</a:t>
            </a:r>
            <a:r>
              <a:rPr sz="2200" b="1" spc="35" dirty="0">
                <a:latin typeface="Lato" panose="020F0502020204030203" pitchFamily="34" charset="0"/>
                <a:ea typeface="Lato" panose="020F0502020204030203" pitchFamily="34" charset="0"/>
                <a:cs typeface="Lato" panose="020F0502020204030203" pitchFamily="34" charset="0"/>
              </a:rPr>
              <a:t> </a:t>
            </a:r>
            <a:r>
              <a:rPr sz="2200" b="1" spc="-5" dirty="0">
                <a:latin typeface="Lato" panose="020F0502020204030203" pitchFamily="34" charset="0"/>
                <a:ea typeface="Lato" panose="020F0502020204030203" pitchFamily="34" charset="0"/>
                <a:cs typeface="Lato" panose="020F0502020204030203" pitchFamily="34" charset="0"/>
              </a:rPr>
              <a:t>useful</a:t>
            </a:r>
            <a:r>
              <a:rPr sz="2200" spc="-5" dirty="0">
                <a:latin typeface="Lato" panose="020F0502020204030203" pitchFamily="34" charset="0"/>
                <a:ea typeface="Lato" panose="020F0502020204030203" pitchFamily="34" charset="0"/>
                <a:cs typeface="Lato" panose="020F0502020204030203" pitchFamily="34" charset="0"/>
              </a:rPr>
              <a:t>)</a:t>
            </a:r>
            <a:endParaRPr sz="2200" dirty="0">
              <a:latin typeface="Lato" panose="020F0502020204030203" pitchFamily="34" charset="0"/>
              <a:ea typeface="Lato" panose="020F0502020204030203" pitchFamily="34" charset="0"/>
              <a:cs typeface="Lato" panose="020F0502020204030203" pitchFamily="34" charset="0"/>
            </a:endParaRPr>
          </a:p>
          <a:p>
            <a:pPr marL="1270000" lvl="2" indent="-342900">
              <a:lnSpc>
                <a:spcPct val="100000"/>
              </a:lnSpc>
              <a:spcBef>
                <a:spcPts val="555"/>
              </a:spcBef>
              <a:buFont typeface="Courier New" panose="02070309020205020404" pitchFamily="49" charset="0"/>
              <a:buChar char="o"/>
              <a:tabLst>
                <a:tab pos="1155700" algn="l"/>
              </a:tabLst>
            </a:pPr>
            <a:r>
              <a:rPr sz="2200" spc="-10" dirty="0">
                <a:latin typeface="Lato" panose="020F0502020204030203" pitchFamily="34" charset="0"/>
                <a:ea typeface="Lato" panose="020F0502020204030203" pitchFamily="34" charset="0"/>
                <a:cs typeface="Lato" panose="020F0502020204030203" pitchFamily="34" charset="0"/>
              </a:rPr>
              <a:t>Regularization </a:t>
            </a:r>
            <a:r>
              <a:rPr sz="2200" spc="-15" dirty="0">
                <a:latin typeface="Lato" panose="020F0502020204030203" pitchFamily="34" charset="0"/>
                <a:ea typeface="Lato" panose="020F0502020204030203" pitchFamily="34" charset="0"/>
                <a:cs typeface="Lato" panose="020F0502020204030203" pitchFamily="34" charset="0"/>
              </a:rPr>
              <a:t>(avoid </a:t>
            </a:r>
            <a:r>
              <a:rPr sz="2200" spc="-10" dirty="0">
                <a:latin typeface="Lato" panose="020F0502020204030203" pitchFamily="34" charset="0"/>
                <a:ea typeface="Lato" panose="020F0502020204030203" pitchFamily="34" charset="0"/>
                <a:cs typeface="Lato" panose="020F0502020204030203" pitchFamily="34" charset="0"/>
              </a:rPr>
              <a:t>o</a:t>
            </a:r>
            <a:r>
              <a:rPr sz="2200" b="1" spc="-10" dirty="0">
                <a:latin typeface="Lato" panose="020F0502020204030203" pitchFamily="34" charset="0"/>
                <a:ea typeface="Lato" panose="020F0502020204030203" pitchFamily="34" charset="0"/>
                <a:cs typeface="Lato" panose="020F0502020204030203" pitchFamily="34" charset="0"/>
              </a:rPr>
              <a:t>verfitting</a:t>
            </a:r>
            <a:r>
              <a:rPr sz="2200" spc="-10" dirty="0">
                <a:latin typeface="Lato" panose="020F0502020204030203" pitchFamily="34" charset="0"/>
                <a:ea typeface="Lato" panose="020F0502020204030203" pitchFamily="34" charset="0"/>
                <a:cs typeface="Lato" panose="020F0502020204030203" pitchFamily="34" charset="0"/>
              </a:rPr>
              <a:t> </a:t>
            </a:r>
            <a:r>
              <a:rPr sz="2200" spc="-15" dirty="0">
                <a:latin typeface="Lato" panose="020F0502020204030203" pitchFamily="34" charset="0"/>
                <a:ea typeface="Lato" panose="020F0502020204030203" pitchFamily="34" charset="0"/>
                <a:cs typeface="Lato" panose="020F0502020204030203" pitchFamily="34" charset="0"/>
              </a:rPr>
              <a:t>to </a:t>
            </a:r>
            <a:r>
              <a:rPr sz="2200" spc="-10" dirty="0">
                <a:latin typeface="Lato" panose="020F0502020204030203" pitchFamily="34" charset="0"/>
                <a:ea typeface="Lato" panose="020F0502020204030203" pitchFamily="34" charset="0"/>
                <a:cs typeface="Lato" panose="020F0502020204030203" pitchFamily="34" charset="0"/>
              </a:rPr>
              <a:t>your training</a:t>
            </a:r>
            <a:r>
              <a:rPr sz="2200" spc="0" dirty="0">
                <a:latin typeface="Lato" panose="020F0502020204030203" pitchFamily="34" charset="0"/>
                <a:ea typeface="Lato" panose="020F0502020204030203" pitchFamily="34" charset="0"/>
                <a:cs typeface="Lato" panose="020F0502020204030203" pitchFamily="34" charset="0"/>
              </a:rPr>
              <a:t> </a:t>
            </a:r>
            <a:r>
              <a:rPr sz="2200" spc="-15" dirty="0">
                <a:latin typeface="Lato" panose="020F0502020204030203" pitchFamily="34" charset="0"/>
                <a:ea typeface="Lato" panose="020F0502020204030203" pitchFamily="34" charset="0"/>
                <a:cs typeface="Lato" panose="020F0502020204030203" pitchFamily="34" charset="0"/>
              </a:rPr>
              <a:t>data)</a:t>
            </a:r>
            <a:endParaRPr sz="2200" dirty="0">
              <a:latin typeface="Lato" panose="020F0502020204030203" pitchFamily="34" charset="0"/>
              <a:ea typeface="Lato" panose="020F0502020204030203" pitchFamily="34" charset="0"/>
              <a:cs typeface="Lato" panose="020F0502020204030203" pitchFamily="34" charset="0"/>
            </a:endParaRPr>
          </a:p>
        </p:txBody>
      </p:sp>
      <p:pic>
        <p:nvPicPr>
          <p:cNvPr id="2" name="Picture 1">
            <a:extLst>
              <a:ext uri="{FF2B5EF4-FFF2-40B4-BE49-F238E27FC236}">
                <a16:creationId xmlns:a16="http://schemas.microsoft.com/office/drawing/2014/main" id="{F85735DC-2CC6-614D-9679-0A701711F6E7}"/>
              </a:ext>
            </a:extLst>
          </p:cNvPr>
          <p:cNvPicPr>
            <a:picLocks noChangeAspect="1"/>
          </p:cNvPicPr>
          <p:nvPr/>
        </p:nvPicPr>
        <p:blipFill>
          <a:blip r:embed="rId3"/>
          <a:stretch>
            <a:fillRect/>
          </a:stretch>
        </p:blipFill>
        <p:spPr>
          <a:xfrm>
            <a:off x="3475344" y="1767741"/>
            <a:ext cx="2545892" cy="825239"/>
          </a:xfrm>
          <a:prstGeom prst="rect">
            <a:avLst/>
          </a:prstGeom>
        </p:spPr>
      </p:pic>
      <p:graphicFrame>
        <p:nvGraphicFramePr>
          <p:cNvPr id="7" name="object 27">
            <a:extLst>
              <a:ext uri="{FF2B5EF4-FFF2-40B4-BE49-F238E27FC236}">
                <a16:creationId xmlns:a16="http://schemas.microsoft.com/office/drawing/2014/main" id="{8F525618-F153-F943-BDC7-DB3B0A65A509}"/>
              </a:ext>
            </a:extLst>
          </p:cNvPr>
          <p:cNvGraphicFramePr>
            <a:graphicFrameLocks noGrp="1"/>
          </p:cNvGraphicFramePr>
          <p:nvPr>
            <p:extLst>
              <p:ext uri="{D42A27DB-BD31-4B8C-83A1-F6EECF244321}">
                <p14:modId xmlns:p14="http://schemas.microsoft.com/office/powerpoint/2010/main" val="1063605257"/>
              </p:ext>
            </p:extLst>
          </p:nvPr>
        </p:nvGraphicFramePr>
        <p:xfrm>
          <a:off x="1121434" y="4275895"/>
          <a:ext cx="7111927" cy="2293700"/>
        </p:xfrm>
        <a:graphic>
          <a:graphicData uri="http://schemas.openxmlformats.org/drawingml/2006/table">
            <a:tbl>
              <a:tblPr firstRow="1" bandRow="1">
                <a:tableStyleId>{2D5ABB26-0587-4C30-8999-92F81FD0307C}</a:tableStyleId>
              </a:tblPr>
              <a:tblGrid>
                <a:gridCol w="810883">
                  <a:extLst>
                    <a:ext uri="{9D8B030D-6E8A-4147-A177-3AD203B41FA5}">
                      <a16:colId xmlns:a16="http://schemas.microsoft.com/office/drawing/2014/main" val="20000"/>
                    </a:ext>
                  </a:extLst>
                </a:gridCol>
                <a:gridCol w="971770">
                  <a:extLst>
                    <a:ext uri="{9D8B030D-6E8A-4147-A177-3AD203B41FA5}">
                      <a16:colId xmlns:a16="http://schemas.microsoft.com/office/drawing/2014/main" val="20001"/>
                    </a:ext>
                  </a:extLst>
                </a:gridCol>
                <a:gridCol w="1164722">
                  <a:extLst>
                    <a:ext uri="{9D8B030D-6E8A-4147-A177-3AD203B41FA5}">
                      <a16:colId xmlns:a16="http://schemas.microsoft.com/office/drawing/2014/main" val="20002"/>
                    </a:ext>
                  </a:extLst>
                </a:gridCol>
                <a:gridCol w="1041138">
                  <a:extLst>
                    <a:ext uri="{9D8B030D-6E8A-4147-A177-3AD203B41FA5}">
                      <a16:colId xmlns:a16="http://schemas.microsoft.com/office/drawing/2014/main" val="20003"/>
                    </a:ext>
                  </a:extLst>
                </a:gridCol>
                <a:gridCol w="1041138">
                  <a:extLst>
                    <a:ext uri="{9D8B030D-6E8A-4147-A177-3AD203B41FA5}">
                      <a16:colId xmlns:a16="http://schemas.microsoft.com/office/drawing/2014/main" val="20004"/>
                    </a:ext>
                  </a:extLst>
                </a:gridCol>
                <a:gridCol w="1041138">
                  <a:extLst>
                    <a:ext uri="{9D8B030D-6E8A-4147-A177-3AD203B41FA5}">
                      <a16:colId xmlns:a16="http://schemas.microsoft.com/office/drawing/2014/main" val="20005"/>
                    </a:ext>
                  </a:extLst>
                </a:gridCol>
                <a:gridCol w="1041138">
                  <a:extLst>
                    <a:ext uri="{9D8B030D-6E8A-4147-A177-3AD203B41FA5}">
                      <a16:colId xmlns:a16="http://schemas.microsoft.com/office/drawing/2014/main" val="20006"/>
                    </a:ext>
                  </a:extLst>
                </a:gridCol>
              </a:tblGrid>
              <a:tr h="399622">
                <a:tc>
                  <a:txBody>
                    <a:bodyPr/>
                    <a:lstStyle/>
                    <a:p>
                      <a:pPr algn="ctr">
                        <a:lnSpc>
                          <a:spcPts val="1120"/>
                        </a:lnSpc>
                        <a:spcBef>
                          <a:spcPts val="15"/>
                        </a:spcBef>
                      </a:pPr>
                      <a:endParaRPr sz="1100" b="1" dirty="0">
                        <a:latin typeface="Lato" panose="020F0502020204030203" pitchFamily="34" charset="0"/>
                        <a:ea typeface="Lato" panose="020F0502020204030203" pitchFamily="34" charset="0"/>
                        <a:cs typeface="Lato" panose="020F0502020204030203" pitchFamily="34" charset="0"/>
                      </a:endParaRPr>
                    </a:p>
                    <a:p>
                      <a:pPr marL="116839" algn="ctr">
                        <a:lnSpc>
                          <a:spcPts val="1120"/>
                        </a:lnSpc>
                      </a:pPr>
                      <a:r>
                        <a:rPr sz="1100" b="1" spc="-5" dirty="0">
                          <a:latin typeface="Lato" panose="020F0502020204030203" pitchFamily="34" charset="0"/>
                          <a:ea typeface="Lato" panose="020F0502020204030203" pitchFamily="34" charset="0"/>
                          <a:cs typeface="Lato" panose="020F0502020204030203" pitchFamily="34" charset="0"/>
                        </a:rPr>
                        <a:t>Molecule</a:t>
                      </a:r>
                      <a:endParaRPr sz="11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239395" marR="106045" indent="-113030" algn="ctr">
                        <a:lnSpc>
                          <a:spcPts val="1120"/>
                        </a:lnSpc>
                        <a:spcBef>
                          <a:spcPts val="710"/>
                        </a:spcBef>
                      </a:pPr>
                      <a:r>
                        <a:rPr sz="1100" b="1" dirty="0">
                          <a:latin typeface="Lato" panose="020F0502020204030203" pitchFamily="34" charset="0"/>
                          <a:ea typeface="Lato" panose="020F0502020204030203" pitchFamily="34" charset="0"/>
                          <a:cs typeface="Lato" panose="020F0502020204030203" pitchFamily="34" charset="0"/>
                        </a:rPr>
                        <a:t>D</a:t>
                      </a:r>
                      <a:r>
                        <a:rPr sz="1100" b="1" spc="-10" dirty="0">
                          <a:latin typeface="Lato" panose="020F0502020204030203" pitchFamily="34" charset="0"/>
                          <a:ea typeface="Lato" panose="020F0502020204030203" pitchFamily="34" charset="0"/>
                          <a:cs typeface="Lato" panose="020F0502020204030203" pitchFamily="34" charset="0"/>
                        </a:rPr>
                        <a:t>i</a:t>
                      </a:r>
                      <a:r>
                        <a:rPr sz="1100" b="1" spc="0" dirty="0">
                          <a:latin typeface="Lato" panose="020F0502020204030203" pitchFamily="34" charset="0"/>
                          <a:ea typeface="Lato" panose="020F0502020204030203" pitchFamily="34" charset="0"/>
                          <a:cs typeface="Lato" panose="020F0502020204030203" pitchFamily="34" charset="0"/>
                        </a:rPr>
                        <a:t>ff</a:t>
                      </a:r>
                      <a:r>
                        <a:rPr sz="1100" b="1" spc="-5" dirty="0">
                          <a:latin typeface="Lato" panose="020F0502020204030203" pitchFamily="34" charset="0"/>
                          <a:ea typeface="Lato" panose="020F0502020204030203" pitchFamily="34" charset="0"/>
                          <a:cs typeface="Lato" panose="020F0502020204030203" pitchFamily="34" charset="0"/>
                        </a:rPr>
                        <a:t>u</a:t>
                      </a:r>
                      <a:r>
                        <a:rPr sz="1100" b="1" spc="-10" dirty="0">
                          <a:latin typeface="Lato" panose="020F0502020204030203" pitchFamily="34" charset="0"/>
                          <a:ea typeface="Lato" panose="020F0502020204030203" pitchFamily="34" charset="0"/>
                          <a:cs typeface="Lato" panose="020F0502020204030203" pitchFamily="34" charset="0"/>
                        </a:rPr>
                        <a:t>s</a:t>
                      </a:r>
                      <a:r>
                        <a:rPr sz="1100" b="1" spc="-5" dirty="0">
                          <a:latin typeface="Lato" panose="020F0502020204030203" pitchFamily="34" charset="0"/>
                          <a:ea typeface="Lato" panose="020F0502020204030203" pitchFamily="34" charset="0"/>
                          <a:cs typeface="Lato" panose="020F0502020204030203" pitchFamily="34" charset="0"/>
                        </a:rPr>
                        <a:t>io</a:t>
                      </a:r>
                      <a:r>
                        <a:rPr sz="1100" b="1" dirty="0">
                          <a:latin typeface="Lato" panose="020F0502020204030203" pitchFamily="34" charset="0"/>
                          <a:ea typeface="Lato" panose="020F0502020204030203" pitchFamily="34" charset="0"/>
                          <a:cs typeface="Lato" panose="020F0502020204030203" pitchFamily="34" charset="0"/>
                        </a:rPr>
                        <a:t>n  </a:t>
                      </a:r>
                      <a:r>
                        <a:rPr sz="1100" b="1" spc="-15" dirty="0">
                          <a:latin typeface="Lato" panose="020F0502020204030203" pitchFamily="34" charset="0"/>
                          <a:ea typeface="Lato" panose="020F0502020204030203" pitchFamily="34" charset="0"/>
                          <a:cs typeface="Lato" panose="020F0502020204030203" pitchFamily="34" charset="0"/>
                        </a:rPr>
                        <a:t>(nm/s)</a:t>
                      </a:r>
                      <a:endParaRPr sz="11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217804" marR="55880" indent="-140970" algn="ctr">
                        <a:lnSpc>
                          <a:spcPts val="1120"/>
                        </a:lnSpc>
                        <a:spcBef>
                          <a:spcPts val="710"/>
                        </a:spcBef>
                      </a:pPr>
                      <a:r>
                        <a:rPr sz="1100" b="1" dirty="0">
                          <a:latin typeface="Lato" panose="020F0502020204030203" pitchFamily="34" charset="0"/>
                          <a:ea typeface="Lato" panose="020F0502020204030203" pitchFamily="34" charset="0"/>
                          <a:cs typeface="Lato" panose="020F0502020204030203" pitchFamily="34" charset="0"/>
                        </a:rPr>
                        <a:t>M</a:t>
                      </a:r>
                      <a:r>
                        <a:rPr sz="1100" b="1" spc="-10" dirty="0">
                          <a:latin typeface="Lato" panose="020F0502020204030203" pitchFamily="34" charset="0"/>
                          <a:ea typeface="Lato" panose="020F0502020204030203" pitchFamily="34" charset="0"/>
                          <a:cs typeface="Lato" panose="020F0502020204030203" pitchFamily="34" charset="0"/>
                        </a:rPr>
                        <a:t>o</a:t>
                      </a:r>
                      <a:r>
                        <a:rPr sz="1100" b="1" spc="-5" dirty="0">
                          <a:latin typeface="Lato" panose="020F0502020204030203" pitchFamily="34" charset="0"/>
                          <a:ea typeface="Lato" panose="020F0502020204030203" pitchFamily="34" charset="0"/>
                          <a:cs typeface="Lato" panose="020F0502020204030203" pitchFamily="34" charset="0"/>
                        </a:rPr>
                        <a:t>l</a:t>
                      </a:r>
                      <a:r>
                        <a:rPr sz="1100" b="1" spc="-10" dirty="0">
                          <a:latin typeface="Lato" panose="020F0502020204030203" pitchFamily="34" charset="0"/>
                          <a:ea typeface="Lato" panose="020F0502020204030203" pitchFamily="34" charset="0"/>
                          <a:cs typeface="Lato" panose="020F0502020204030203" pitchFamily="34" charset="0"/>
                        </a:rPr>
                        <a:t>e</a:t>
                      </a:r>
                      <a:r>
                        <a:rPr sz="1100" b="1" spc="-5" dirty="0">
                          <a:latin typeface="Lato" panose="020F0502020204030203" pitchFamily="34" charset="0"/>
                          <a:ea typeface="Lato" panose="020F0502020204030203" pitchFamily="34" charset="0"/>
                          <a:cs typeface="Lato" panose="020F0502020204030203" pitchFamily="34" charset="0"/>
                        </a:rPr>
                        <a:t>cula</a:t>
                      </a:r>
                      <a:r>
                        <a:rPr sz="1100" b="1" dirty="0">
                          <a:latin typeface="Lato" panose="020F0502020204030203" pitchFamily="34" charset="0"/>
                          <a:ea typeface="Lato" panose="020F0502020204030203" pitchFamily="34" charset="0"/>
                          <a:cs typeface="Lato" panose="020F0502020204030203" pitchFamily="34" charset="0"/>
                        </a:rPr>
                        <a:t>r  </a:t>
                      </a:r>
                      <a:r>
                        <a:rPr sz="1100" b="1" spc="-20" dirty="0">
                          <a:latin typeface="Lato" panose="020F0502020204030203" pitchFamily="34" charset="0"/>
                          <a:ea typeface="Lato" panose="020F0502020204030203" pitchFamily="34" charset="0"/>
                          <a:cs typeface="Lato" panose="020F0502020204030203" pitchFamily="34" charset="0"/>
                        </a:rPr>
                        <a:t>Weight</a:t>
                      </a:r>
                      <a:endParaRPr sz="11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lnSpc>
                          <a:spcPts val="1120"/>
                        </a:lnSpc>
                        <a:spcBef>
                          <a:spcPts val="15"/>
                        </a:spcBef>
                      </a:pPr>
                      <a:endParaRPr sz="1100" b="1" dirty="0">
                        <a:latin typeface="Lato" panose="020F0502020204030203" pitchFamily="34" charset="0"/>
                        <a:ea typeface="Lato" panose="020F0502020204030203" pitchFamily="34" charset="0"/>
                        <a:cs typeface="Lato" panose="020F0502020204030203" pitchFamily="34" charset="0"/>
                      </a:endParaRPr>
                    </a:p>
                    <a:p>
                      <a:pPr marL="62865" algn="ctr">
                        <a:lnSpc>
                          <a:spcPts val="1120"/>
                        </a:lnSpc>
                      </a:pPr>
                      <a:r>
                        <a:rPr sz="1100" b="1" spc="-5" dirty="0">
                          <a:latin typeface="Lato" panose="020F0502020204030203" pitchFamily="34" charset="0"/>
                          <a:ea typeface="Lato" panose="020F0502020204030203" pitchFamily="34" charset="0"/>
                          <a:cs typeface="Lato" panose="020F0502020204030203" pitchFamily="34" charset="0"/>
                        </a:rPr>
                        <a:t>C=C</a:t>
                      </a:r>
                      <a:r>
                        <a:rPr sz="1100" b="1" spc="-45" dirty="0">
                          <a:latin typeface="Lato" panose="020F0502020204030203" pitchFamily="34" charset="0"/>
                          <a:ea typeface="Lato" panose="020F0502020204030203" pitchFamily="34" charset="0"/>
                          <a:cs typeface="Lato" panose="020F0502020204030203" pitchFamily="34" charset="0"/>
                        </a:rPr>
                        <a:t> </a:t>
                      </a:r>
                      <a:r>
                        <a:rPr sz="1100" b="1" spc="-5" dirty="0">
                          <a:latin typeface="Lato" panose="020F0502020204030203" pitchFamily="34" charset="0"/>
                          <a:ea typeface="Lato" panose="020F0502020204030203" pitchFamily="34" charset="0"/>
                          <a:cs typeface="Lato" panose="020F0502020204030203" pitchFamily="34" charset="0"/>
                        </a:rPr>
                        <a:t>bonds</a:t>
                      </a:r>
                      <a:endParaRPr sz="11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marL="227965" marR="183515" indent="-22860" algn="ctr">
                        <a:lnSpc>
                          <a:spcPts val="1120"/>
                        </a:lnSpc>
                        <a:spcBef>
                          <a:spcPts val="710"/>
                        </a:spcBef>
                      </a:pPr>
                      <a:r>
                        <a:rPr sz="1100" b="1" dirty="0">
                          <a:latin typeface="Lato" panose="020F0502020204030203" pitchFamily="34" charset="0"/>
                          <a:ea typeface="Lato" panose="020F0502020204030203" pitchFamily="34" charset="0"/>
                          <a:cs typeface="Lato" panose="020F0502020204030203" pitchFamily="34" charset="0"/>
                        </a:rPr>
                        <a:t>H</a:t>
                      </a:r>
                      <a:r>
                        <a:rPr sz="1100" b="1" spc="-5" dirty="0">
                          <a:latin typeface="Lato" panose="020F0502020204030203" pitchFamily="34" charset="0"/>
                          <a:ea typeface="Lato" panose="020F0502020204030203" pitchFamily="34" charset="0"/>
                          <a:cs typeface="Lato" panose="020F0502020204030203" pitchFamily="34" charset="0"/>
                        </a:rPr>
                        <a:t>-b</a:t>
                      </a:r>
                      <a:r>
                        <a:rPr sz="1100" b="1" spc="-10" dirty="0">
                          <a:latin typeface="Lato" panose="020F0502020204030203" pitchFamily="34" charset="0"/>
                          <a:ea typeface="Lato" panose="020F0502020204030203" pitchFamily="34" charset="0"/>
                          <a:cs typeface="Lato" panose="020F0502020204030203" pitchFamily="34" charset="0"/>
                        </a:rPr>
                        <a:t>o</a:t>
                      </a:r>
                      <a:r>
                        <a:rPr sz="1100" b="1" spc="-5" dirty="0">
                          <a:latin typeface="Lato" panose="020F0502020204030203" pitchFamily="34" charset="0"/>
                          <a:ea typeface="Lato" panose="020F0502020204030203" pitchFamily="34" charset="0"/>
                          <a:cs typeface="Lato" panose="020F0502020204030203" pitchFamily="34" charset="0"/>
                        </a:rPr>
                        <a:t>nd  </a:t>
                      </a:r>
                      <a:r>
                        <a:rPr sz="1100" b="1" spc="-10" dirty="0">
                          <a:latin typeface="Lato" panose="020F0502020204030203" pitchFamily="34" charset="0"/>
                          <a:ea typeface="Lato" panose="020F0502020204030203" pitchFamily="34" charset="0"/>
                          <a:cs typeface="Lato" panose="020F0502020204030203" pitchFamily="34" charset="0"/>
                        </a:rPr>
                        <a:t>donors</a:t>
                      </a:r>
                      <a:endParaRPr sz="11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marL="103505" marR="80010" indent="101600" algn="ctr">
                        <a:lnSpc>
                          <a:spcPts val="1120"/>
                        </a:lnSpc>
                        <a:spcBef>
                          <a:spcPts val="710"/>
                        </a:spcBef>
                      </a:pPr>
                      <a:r>
                        <a:rPr sz="1100" b="1" spc="-5" dirty="0">
                          <a:latin typeface="Lato" panose="020F0502020204030203" pitchFamily="34" charset="0"/>
                          <a:ea typeface="Lato" panose="020F0502020204030203" pitchFamily="34" charset="0"/>
                          <a:cs typeface="Lato" panose="020F0502020204030203" pitchFamily="34" charset="0"/>
                        </a:rPr>
                        <a:t>H-bond  acce</a:t>
                      </a:r>
                      <a:r>
                        <a:rPr sz="1100" b="1" spc="-10" dirty="0">
                          <a:latin typeface="Lato" panose="020F0502020204030203" pitchFamily="34" charset="0"/>
                          <a:ea typeface="Lato" panose="020F0502020204030203" pitchFamily="34" charset="0"/>
                          <a:cs typeface="Lato" panose="020F0502020204030203" pitchFamily="34" charset="0"/>
                        </a:rPr>
                        <a:t>p</a:t>
                      </a:r>
                      <a:r>
                        <a:rPr sz="1100" b="1" spc="-20" dirty="0">
                          <a:latin typeface="Lato" panose="020F0502020204030203" pitchFamily="34" charset="0"/>
                          <a:ea typeface="Lato" panose="020F0502020204030203" pitchFamily="34" charset="0"/>
                          <a:cs typeface="Lato" panose="020F0502020204030203" pitchFamily="34" charset="0"/>
                        </a:rPr>
                        <a:t>t</a:t>
                      </a:r>
                      <a:r>
                        <a:rPr sz="1100" b="1" spc="-5" dirty="0">
                          <a:latin typeface="Lato" panose="020F0502020204030203" pitchFamily="34" charset="0"/>
                          <a:ea typeface="Lato" panose="020F0502020204030203" pitchFamily="34" charset="0"/>
                          <a:cs typeface="Lato" panose="020F0502020204030203" pitchFamily="34" charset="0"/>
                        </a:rPr>
                        <a:t>o</a:t>
                      </a:r>
                      <a:r>
                        <a:rPr sz="1100" b="1" spc="-25" dirty="0">
                          <a:latin typeface="Lato" panose="020F0502020204030203" pitchFamily="34" charset="0"/>
                          <a:ea typeface="Lato" panose="020F0502020204030203" pitchFamily="34" charset="0"/>
                          <a:cs typeface="Lato" panose="020F0502020204030203" pitchFamily="34" charset="0"/>
                        </a:rPr>
                        <a:t>r</a:t>
                      </a:r>
                      <a:r>
                        <a:rPr sz="1100" b="1" dirty="0">
                          <a:latin typeface="Lato" panose="020F0502020204030203" pitchFamily="34" charset="0"/>
                          <a:ea typeface="Lato" panose="020F0502020204030203" pitchFamily="34" charset="0"/>
                          <a:cs typeface="Lato" panose="020F0502020204030203" pitchFamily="34" charset="0"/>
                        </a:rPr>
                        <a:t>s</a:t>
                      </a:r>
                      <a:endParaRPr sz="11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lnSpc>
                          <a:spcPts val="1120"/>
                        </a:lnSpc>
                        <a:spcBef>
                          <a:spcPts val="5"/>
                        </a:spcBef>
                      </a:pPr>
                      <a:endParaRPr sz="1100" b="1" dirty="0">
                        <a:latin typeface="Lato" panose="020F0502020204030203" pitchFamily="34" charset="0"/>
                        <a:ea typeface="Lato" panose="020F0502020204030203" pitchFamily="34" charset="0"/>
                        <a:cs typeface="Lato" panose="020F0502020204030203" pitchFamily="34" charset="0"/>
                      </a:endParaRPr>
                    </a:p>
                    <a:p>
                      <a:pPr marL="201295" algn="ctr">
                        <a:lnSpc>
                          <a:spcPts val="1120"/>
                        </a:lnSpc>
                      </a:pPr>
                      <a:r>
                        <a:rPr sz="1100" b="1" spc="-15" dirty="0">
                          <a:latin typeface="Lato" panose="020F0502020204030203" pitchFamily="34" charset="0"/>
                          <a:ea typeface="Lato" panose="020F0502020204030203" pitchFamily="34" charset="0"/>
                          <a:cs typeface="Lato" panose="020F0502020204030203" pitchFamily="34" charset="0"/>
                        </a:rPr>
                        <a:t>Kd</a:t>
                      </a:r>
                      <a:r>
                        <a:rPr sz="1100" b="1" spc="-25" dirty="0">
                          <a:latin typeface="Lato" panose="020F0502020204030203" pitchFamily="34" charset="0"/>
                          <a:ea typeface="Lato" panose="020F0502020204030203" pitchFamily="34" charset="0"/>
                          <a:cs typeface="Lato" panose="020F0502020204030203" pitchFamily="34" charset="0"/>
                        </a:rPr>
                        <a:t> </a:t>
                      </a:r>
                      <a:r>
                        <a:rPr sz="1100" b="1" dirty="0">
                          <a:latin typeface="Lato" panose="020F0502020204030203" pitchFamily="34" charset="0"/>
                          <a:ea typeface="Lato" panose="020F0502020204030203" pitchFamily="34" charset="0"/>
                          <a:cs typeface="Lato" panose="020F0502020204030203" pitchFamily="34" charset="0"/>
                        </a:rPr>
                        <a:t>(fM)</a:t>
                      </a:r>
                      <a:endParaRPr sz="11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6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154250">
                <a:tc>
                  <a:txBody>
                    <a:bodyPr/>
                    <a:lstStyle/>
                    <a:p>
                      <a:pPr algn="ctr">
                        <a:lnSpc>
                          <a:spcPts val="2145"/>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endParaRPr sz="11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ts val="2145"/>
                        </a:lnSpc>
                        <a:spcBef>
                          <a:spcPts val="290"/>
                        </a:spcBef>
                      </a:pPr>
                      <a:r>
                        <a:rPr sz="1100" dirty="0">
                          <a:latin typeface="Lato" panose="020F0502020204030203" pitchFamily="34" charset="0"/>
                          <a:ea typeface="Lato" panose="020F0502020204030203" pitchFamily="34" charset="0"/>
                          <a:cs typeface="Lato" panose="020F0502020204030203" pitchFamily="34" charset="0"/>
                        </a:rPr>
                        <a:t>8</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100" dirty="0">
                          <a:latin typeface="Lato" panose="020F0502020204030203" pitchFamily="34" charset="0"/>
                          <a:ea typeface="Lato" panose="020F0502020204030203" pitchFamily="34" charset="0"/>
                          <a:cs typeface="Lato" panose="020F0502020204030203" pitchFamily="34" charset="0"/>
                        </a:rPr>
                        <a:t>66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ts val="2145"/>
                        </a:lnSpc>
                        <a:spcBef>
                          <a:spcPts val="290"/>
                        </a:spcBef>
                      </a:pPr>
                      <a:r>
                        <a:rPr sz="11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ts val="2145"/>
                        </a:lnSpc>
                        <a:spcBef>
                          <a:spcPts val="290"/>
                        </a:spcBef>
                      </a:pPr>
                      <a:r>
                        <a:rPr sz="1100" dirty="0">
                          <a:latin typeface="Lato" panose="020F0502020204030203" pitchFamily="34" charset="0"/>
                          <a:ea typeface="Lato" panose="020F0502020204030203" pitchFamily="34" charset="0"/>
                          <a:cs typeface="Lato" panose="020F0502020204030203" pitchFamily="34" charset="0"/>
                        </a:rPr>
                        <a:t>0</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121960">
                <a:tc>
                  <a:txBody>
                    <a:bodyPr/>
                    <a:lstStyle/>
                    <a:p>
                      <a:pPr algn="ctr">
                        <a:lnSpc>
                          <a:spcPct val="100000"/>
                        </a:lnSpc>
                        <a:spcBef>
                          <a:spcPts val="305"/>
                        </a:spcBef>
                      </a:pPr>
                      <a:r>
                        <a:rPr sz="1100" dirty="0">
                          <a:latin typeface="Lato" panose="020F0502020204030203" pitchFamily="34" charset="0"/>
                          <a:ea typeface="Lato" panose="020F0502020204030203" pitchFamily="34" charset="0"/>
                          <a:cs typeface="Lato" panose="020F0502020204030203" pitchFamily="34" charset="0"/>
                        </a:rPr>
                        <a:t>2</a:t>
                      </a:r>
                      <a:endParaRPr sz="11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305"/>
                        </a:spcBef>
                      </a:pPr>
                      <a:r>
                        <a:rPr sz="1100" dirty="0">
                          <a:latin typeface="Lato" panose="020F0502020204030203" pitchFamily="34" charset="0"/>
                          <a:ea typeface="Lato" panose="020F0502020204030203" pitchFamily="34" charset="0"/>
                          <a:cs typeface="Lato" panose="020F0502020204030203" pitchFamily="34" charset="0"/>
                        </a:rPr>
                        <a:t>5</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100" dirty="0">
                          <a:latin typeface="Lato" panose="020F0502020204030203" pitchFamily="34" charset="0"/>
                          <a:ea typeface="Lato" panose="020F0502020204030203" pitchFamily="34" charset="0"/>
                          <a:cs typeface="Lato" panose="020F0502020204030203" pitchFamily="34" charset="0"/>
                        </a:rPr>
                        <a:t>44</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100" dirty="0">
                          <a:latin typeface="Lato" panose="020F0502020204030203" pitchFamily="34" charset="0"/>
                          <a:ea typeface="Lato" panose="020F0502020204030203" pitchFamily="34" charset="0"/>
                          <a:cs typeface="Lato" panose="020F0502020204030203" pitchFamily="34" charset="0"/>
                        </a:rPr>
                        <a:t>2</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305"/>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305"/>
                        </a:spcBef>
                      </a:pPr>
                      <a:r>
                        <a:rPr sz="1100" dirty="0">
                          <a:latin typeface="Lato" panose="020F0502020204030203" pitchFamily="34" charset="0"/>
                          <a:ea typeface="Lato" panose="020F0502020204030203" pitchFamily="34" charset="0"/>
                          <a:cs typeface="Lato" panose="020F0502020204030203" pitchFamily="34" charset="0"/>
                        </a:rPr>
                        <a:t>0</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100" dirty="0">
                          <a:latin typeface="Lato" panose="020F0502020204030203" pitchFamily="34" charset="0"/>
                          <a:ea typeface="Lato" panose="020F0502020204030203" pitchFamily="34" charset="0"/>
                          <a:cs typeface="Lato" panose="020F0502020204030203" pitchFamily="34" charset="0"/>
                        </a:rPr>
                        <a:t>12</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2"/>
                  </a:ext>
                </a:extLst>
              </a:tr>
              <a:tr h="117260">
                <a:tc>
                  <a:txBody>
                    <a:bodyPr/>
                    <a:lstStyle/>
                    <a:p>
                      <a:pPr algn="ctr">
                        <a:lnSpc>
                          <a:spcPct val="100000"/>
                        </a:lnSpc>
                        <a:spcBef>
                          <a:spcPts val="210"/>
                        </a:spcBef>
                      </a:pPr>
                      <a:r>
                        <a:rPr sz="1100" dirty="0">
                          <a:latin typeface="Lato" panose="020F0502020204030203" pitchFamily="34" charset="0"/>
                          <a:ea typeface="Lato" panose="020F0502020204030203" pitchFamily="34" charset="0"/>
                          <a:cs typeface="Lato" panose="020F0502020204030203" pitchFamily="34" charset="0"/>
                        </a:rPr>
                        <a:t>3</a:t>
                      </a:r>
                      <a:endParaRPr sz="11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10"/>
                        </a:spcBef>
                      </a:pPr>
                      <a:r>
                        <a:rPr sz="1100" dirty="0">
                          <a:latin typeface="Lato" panose="020F0502020204030203" pitchFamily="34" charset="0"/>
                          <a:ea typeface="Lato" panose="020F0502020204030203" pitchFamily="34" charset="0"/>
                          <a:cs typeface="Lato" panose="020F0502020204030203" pitchFamily="34" charset="0"/>
                        </a:rPr>
                        <a:t>6</a:t>
                      </a:r>
                      <a:endParaRPr sz="1100">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100" dirty="0">
                          <a:latin typeface="Lato" panose="020F0502020204030203" pitchFamily="34" charset="0"/>
                          <a:ea typeface="Lato" panose="020F0502020204030203" pitchFamily="34" charset="0"/>
                          <a:cs typeface="Lato" panose="020F0502020204030203" pitchFamily="34" charset="0"/>
                        </a:rPr>
                        <a:t>95</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1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10"/>
                        </a:spcBef>
                      </a:pPr>
                      <a:r>
                        <a:rPr sz="1100" dirty="0">
                          <a:latin typeface="Lato" panose="020F0502020204030203" pitchFamily="34" charset="0"/>
                          <a:ea typeface="Lato" panose="020F0502020204030203" pitchFamily="34" charset="0"/>
                          <a:cs typeface="Lato" panose="020F0502020204030203" pitchFamily="34" charset="0"/>
                        </a:rPr>
                        <a:t>2</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10"/>
                        </a:spcBef>
                      </a:pPr>
                      <a:r>
                        <a:rPr sz="11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100" dirty="0">
                          <a:latin typeface="Lato" panose="020F0502020204030203" pitchFamily="34" charset="0"/>
                          <a:ea typeface="Lato" panose="020F0502020204030203" pitchFamily="34" charset="0"/>
                          <a:cs typeface="Lato" panose="020F0502020204030203" pitchFamily="34" charset="0"/>
                        </a:rPr>
                        <a:t>14</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121218">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4</a:t>
                      </a:r>
                      <a:endParaRPr sz="11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7</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63</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4</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4"/>
                  </a:ext>
                </a:extLst>
              </a:tr>
              <a:tr h="121218">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5</a:t>
                      </a:r>
                      <a:endParaRPr sz="11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8</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65</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4</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5"/>
                  </a:ext>
                </a:extLst>
              </a:tr>
              <a:tr h="121218">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6</a:t>
                      </a:r>
                      <a:endParaRPr sz="11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3</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91</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3</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6"/>
                  </a:ext>
                </a:extLst>
              </a:tr>
              <a:tr h="121218">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7</a:t>
                      </a:r>
                      <a:endParaRPr sz="11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6</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94</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2</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2</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7"/>
                  </a:ext>
                </a:extLst>
              </a:tr>
              <a:tr h="121218">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8</a:t>
                      </a:r>
                      <a:endParaRPr sz="11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3</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96</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2</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2</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8"/>
                  </a:ext>
                </a:extLst>
              </a:tr>
              <a:tr h="121218">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9</a:t>
                      </a:r>
                      <a:endParaRPr sz="11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7</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57</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3</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40" y="1507188"/>
            <a:ext cx="7578725" cy="1770998"/>
          </a:xfrm>
          <a:prstGeom prst="rect">
            <a:avLst/>
          </a:prstGeom>
        </p:spPr>
        <p:txBody>
          <a:bodyPr vert="horz" wrap="square" lIns="0" tIns="113030" rIns="0" bIns="0" rtlCol="0">
            <a:spAutoFit/>
          </a:bodyPr>
          <a:lstStyle/>
          <a:p>
            <a:pPr marL="12700" algn="ctr">
              <a:lnSpc>
                <a:spcPct val="100000"/>
              </a:lnSpc>
              <a:spcBef>
                <a:spcPts val="890"/>
              </a:spcBef>
              <a:tabLst>
                <a:tab pos="354965" algn="l"/>
                <a:tab pos="355600" algn="l"/>
              </a:tabLst>
            </a:pPr>
            <a:r>
              <a:rPr sz="2400" b="1" spc="-10" dirty="0">
                <a:latin typeface="Lato Heavy" panose="020F0502020204030203" pitchFamily="34" charset="0"/>
                <a:ea typeface="Lato Heavy" panose="020F0502020204030203" pitchFamily="34" charset="0"/>
                <a:cs typeface="Lato Heavy" panose="020F0502020204030203" pitchFamily="34" charset="0"/>
              </a:rPr>
              <a:t>Overfitting</a:t>
            </a:r>
            <a:endParaRPr sz="2400" b="1" dirty="0">
              <a:latin typeface="Lato Heavy" panose="020F0502020204030203" pitchFamily="34" charset="0"/>
              <a:ea typeface="Lato Heavy" panose="020F0502020204030203" pitchFamily="34" charset="0"/>
              <a:cs typeface="Lato Heavy" panose="020F0502020204030203" pitchFamily="34" charset="0"/>
            </a:endParaRPr>
          </a:p>
          <a:p>
            <a:pPr marL="469900" marR="174625" algn="ctr">
              <a:lnSpc>
                <a:spcPct val="100000"/>
              </a:lnSpc>
              <a:spcBef>
                <a:spcPts val="695"/>
              </a:spcBef>
            </a:pPr>
            <a:r>
              <a:rPr sz="2400" spc="-5" dirty="0">
                <a:latin typeface="Lato" panose="020F0502020204030203" pitchFamily="34" charset="0"/>
                <a:ea typeface="Lato" panose="020F0502020204030203" pitchFamily="34" charset="0"/>
                <a:cs typeface="Lato" panose="020F0502020204030203" pitchFamily="34" charset="0"/>
              </a:rPr>
              <a:t>“With </a:t>
            </a:r>
            <a:r>
              <a:rPr sz="2400" spc="-20" dirty="0">
                <a:latin typeface="Lato" panose="020F0502020204030203" pitchFamily="34" charset="0"/>
                <a:ea typeface="Lato" panose="020F0502020204030203" pitchFamily="34" charset="0"/>
                <a:cs typeface="Lato" panose="020F0502020204030203" pitchFamily="34" charset="0"/>
              </a:rPr>
              <a:t>four parameters </a:t>
            </a:r>
            <a:r>
              <a:rPr sz="2400" dirty="0">
                <a:latin typeface="Lato" panose="020F0502020204030203" pitchFamily="34" charset="0"/>
                <a:ea typeface="Lato" panose="020F0502020204030203" pitchFamily="34" charset="0"/>
                <a:cs typeface="Lato" panose="020F0502020204030203" pitchFamily="34" charset="0"/>
              </a:rPr>
              <a:t>I </a:t>
            </a:r>
            <a:r>
              <a:rPr sz="2400" spc="-10" dirty="0">
                <a:latin typeface="Lato" panose="020F0502020204030203" pitchFamily="34" charset="0"/>
                <a:ea typeface="Lato" panose="020F0502020204030203" pitchFamily="34" charset="0"/>
                <a:cs typeface="Lato" panose="020F0502020204030203" pitchFamily="34" charset="0"/>
              </a:rPr>
              <a:t>can </a:t>
            </a:r>
            <a:r>
              <a:rPr sz="2400" spc="-5" dirty="0">
                <a:latin typeface="Lato" panose="020F0502020204030203" pitchFamily="34" charset="0"/>
                <a:ea typeface="Lato" panose="020F0502020204030203" pitchFamily="34" charset="0"/>
                <a:cs typeface="Lato" panose="020F0502020204030203" pitchFamily="34" charset="0"/>
              </a:rPr>
              <a:t>fit an </a:t>
            </a:r>
            <a:r>
              <a:rPr sz="2400" spc="-10" dirty="0">
                <a:latin typeface="Lato" panose="020F0502020204030203" pitchFamily="34" charset="0"/>
                <a:ea typeface="Lato" panose="020F0502020204030203" pitchFamily="34" charset="0"/>
                <a:cs typeface="Lato" panose="020F0502020204030203" pitchFamily="34" charset="0"/>
              </a:rPr>
              <a:t>elephant, </a:t>
            </a:r>
            <a:r>
              <a:rPr sz="2400" spc="-5" dirty="0">
                <a:latin typeface="Lato" panose="020F0502020204030203" pitchFamily="34" charset="0"/>
                <a:ea typeface="Lato" panose="020F0502020204030203" pitchFamily="34" charset="0"/>
                <a:cs typeface="Lato" panose="020F0502020204030203" pitchFamily="34" charset="0"/>
              </a:rPr>
              <a:t>and with </a:t>
            </a:r>
            <a:r>
              <a:rPr sz="2400" spc="-15" dirty="0">
                <a:latin typeface="Lato" panose="020F0502020204030203" pitchFamily="34" charset="0"/>
                <a:ea typeface="Lato" panose="020F0502020204030203" pitchFamily="34" charset="0"/>
                <a:cs typeface="Lato" panose="020F0502020204030203" pitchFamily="34" charset="0"/>
              </a:rPr>
              <a:t>five </a:t>
            </a:r>
            <a:r>
              <a:rPr sz="2400" dirty="0">
                <a:latin typeface="Lato" panose="020F0502020204030203" pitchFamily="34" charset="0"/>
                <a:ea typeface="Lato" panose="020F0502020204030203" pitchFamily="34" charset="0"/>
                <a:cs typeface="Lato" panose="020F0502020204030203" pitchFamily="34" charset="0"/>
              </a:rPr>
              <a:t>I </a:t>
            </a:r>
            <a:r>
              <a:rPr sz="2400" spc="-10" dirty="0">
                <a:latin typeface="Lato" panose="020F0502020204030203" pitchFamily="34" charset="0"/>
                <a:ea typeface="Lato" panose="020F0502020204030203" pitchFamily="34" charset="0"/>
                <a:cs typeface="Lato" panose="020F0502020204030203" pitchFamily="34" charset="0"/>
              </a:rPr>
              <a:t>can </a:t>
            </a:r>
            <a:r>
              <a:rPr sz="2400" spc="-25" dirty="0">
                <a:latin typeface="Lato" panose="020F0502020204030203" pitchFamily="34" charset="0"/>
                <a:ea typeface="Lato" panose="020F0502020204030203" pitchFamily="34" charset="0"/>
                <a:cs typeface="Lato" panose="020F0502020204030203" pitchFamily="34" charset="0"/>
              </a:rPr>
              <a:t>make </a:t>
            </a:r>
            <a:r>
              <a:rPr sz="2400" spc="-5" dirty="0">
                <a:latin typeface="Lato" panose="020F0502020204030203" pitchFamily="34" charset="0"/>
                <a:ea typeface="Lato" panose="020F0502020204030203" pitchFamily="34" charset="0"/>
                <a:cs typeface="Lato" panose="020F0502020204030203" pitchFamily="34" charset="0"/>
              </a:rPr>
              <a:t>him wiggle his</a:t>
            </a:r>
            <a:r>
              <a:rPr sz="2400" spc="50" dirty="0">
                <a:latin typeface="Lato" panose="020F0502020204030203" pitchFamily="34" charset="0"/>
                <a:ea typeface="Lato" panose="020F0502020204030203" pitchFamily="34" charset="0"/>
                <a:cs typeface="Lato" panose="020F0502020204030203" pitchFamily="34" charset="0"/>
              </a:rPr>
              <a:t> </a:t>
            </a:r>
            <a:r>
              <a:rPr sz="2400" spc="-30" dirty="0">
                <a:latin typeface="Lato" panose="020F0502020204030203" pitchFamily="34" charset="0"/>
                <a:ea typeface="Lato" panose="020F0502020204030203" pitchFamily="34" charset="0"/>
                <a:cs typeface="Lato" panose="020F0502020204030203" pitchFamily="34" charset="0"/>
              </a:rPr>
              <a:t>trunk.”</a:t>
            </a:r>
            <a:endParaRPr sz="2400" dirty="0">
              <a:latin typeface="Lato" panose="020F0502020204030203" pitchFamily="34" charset="0"/>
              <a:ea typeface="Lato" panose="020F0502020204030203" pitchFamily="34" charset="0"/>
              <a:cs typeface="Lato" panose="020F0502020204030203" pitchFamily="34" charset="0"/>
            </a:endParaRPr>
          </a:p>
          <a:p>
            <a:pPr marL="4584700" algn="ctr">
              <a:lnSpc>
                <a:spcPct val="100000"/>
              </a:lnSpc>
              <a:spcBef>
                <a:spcPts val="680"/>
              </a:spcBef>
            </a:pPr>
            <a:r>
              <a:rPr sz="2400" b="1"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a:t>
            </a:r>
            <a:r>
              <a:rPr sz="2400" spc="-5"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John </a:t>
            </a:r>
            <a:r>
              <a:rPr sz="2400" spc="-1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von</a:t>
            </a:r>
            <a:r>
              <a:rPr sz="2400" spc="-35"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a:t>
            </a:r>
            <a:r>
              <a:rPr sz="2400" spc="-5"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Neumann</a:t>
            </a:r>
            <a:endParaRPr sz="24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5" name="object 5"/>
          <p:cNvSpPr/>
          <p:nvPr/>
        </p:nvSpPr>
        <p:spPr>
          <a:xfrm>
            <a:off x="535940" y="3635227"/>
            <a:ext cx="3198160" cy="2330408"/>
          </a:xfrm>
          <a:prstGeom prst="rect">
            <a:avLst/>
          </a:prstGeom>
          <a:blipFill>
            <a:blip r:embed="rId2" cstate="print"/>
            <a:stretch>
              <a:fillRect/>
            </a:stretch>
          </a:blipFill>
        </p:spPr>
        <p:txBody>
          <a:bodyPr wrap="square" lIns="0" tIns="0" rIns="0" bIns="0" rtlCol="0"/>
          <a:lstStyle/>
          <a:p>
            <a:endParaRPr dirty="0"/>
          </a:p>
        </p:txBody>
      </p:sp>
      <p:sp>
        <p:nvSpPr>
          <p:cNvPr id="6" name="object 6"/>
          <p:cNvSpPr/>
          <p:nvPr/>
        </p:nvSpPr>
        <p:spPr>
          <a:xfrm>
            <a:off x="4861670" y="3538387"/>
            <a:ext cx="3333206" cy="2524089"/>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5277703" y="5948968"/>
            <a:ext cx="2672080" cy="570865"/>
          </a:xfrm>
          <a:prstGeom prst="rect">
            <a:avLst/>
          </a:prstGeom>
        </p:spPr>
        <p:txBody>
          <a:bodyPr vert="horz" wrap="square" lIns="0" tIns="24765" rIns="0" bIns="0" rtlCol="0">
            <a:spAutoFit/>
          </a:bodyPr>
          <a:lstStyle/>
          <a:p>
            <a:pPr marL="12700" marR="5080" indent="277495">
              <a:lnSpc>
                <a:spcPts val="2130"/>
              </a:lnSpc>
              <a:spcBef>
                <a:spcPts val="195"/>
              </a:spcBef>
            </a:pPr>
            <a:r>
              <a:rPr sz="1800" spc="-10" dirty="0">
                <a:latin typeface="Calibri"/>
                <a:cs typeface="Calibri"/>
              </a:rPr>
              <a:t>Fitting to </a:t>
            </a:r>
            <a:r>
              <a:rPr sz="1800" spc="-5" dirty="0">
                <a:latin typeface="Calibri"/>
                <a:cs typeface="Calibri"/>
              </a:rPr>
              <a:t>points with </a:t>
            </a:r>
            <a:r>
              <a:rPr sz="1800" dirty="0">
                <a:latin typeface="Calibri"/>
                <a:cs typeface="Calibri"/>
              </a:rPr>
              <a:t>a  </a:t>
            </a:r>
            <a:r>
              <a:rPr sz="1800" spc="-5" dirty="0">
                <a:latin typeface="Calibri"/>
                <a:cs typeface="Calibri"/>
              </a:rPr>
              <a:t>polynomial with </a:t>
            </a:r>
            <a:r>
              <a:rPr sz="1800" spc="-10" dirty="0">
                <a:latin typeface="Calibri"/>
                <a:cs typeface="Calibri"/>
              </a:rPr>
              <a:t>order </a:t>
            </a:r>
            <a:r>
              <a:rPr sz="1800" i="1" dirty="0">
                <a:latin typeface="Calibri"/>
                <a:cs typeface="Calibri"/>
              </a:rPr>
              <a:t>M =</a:t>
            </a:r>
            <a:r>
              <a:rPr sz="1800" i="1" spc="-10" dirty="0">
                <a:latin typeface="Calibri"/>
                <a:cs typeface="Calibri"/>
              </a:rPr>
              <a:t> </a:t>
            </a:r>
            <a:r>
              <a:rPr sz="1800" i="1" dirty="0">
                <a:latin typeface="Calibri"/>
                <a:cs typeface="Calibri"/>
              </a:rPr>
              <a:t>9</a:t>
            </a:r>
            <a:endParaRPr sz="1800">
              <a:latin typeface="Calibri"/>
              <a:cs typeface="Calibri"/>
            </a:endParaRPr>
          </a:p>
        </p:txBody>
      </p:sp>
      <p:sp>
        <p:nvSpPr>
          <p:cNvPr id="8" name="object 8"/>
          <p:cNvSpPr txBox="1"/>
          <p:nvPr/>
        </p:nvSpPr>
        <p:spPr>
          <a:xfrm>
            <a:off x="101888" y="5948969"/>
            <a:ext cx="3599815" cy="841375"/>
          </a:xfrm>
          <a:prstGeom prst="rect">
            <a:avLst/>
          </a:prstGeom>
        </p:spPr>
        <p:txBody>
          <a:bodyPr vert="horz" wrap="square" lIns="0" tIns="12700" rIns="0" bIns="0" rtlCol="0">
            <a:spAutoFit/>
          </a:bodyPr>
          <a:lstStyle/>
          <a:p>
            <a:pPr marL="740410" algn="ctr">
              <a:lnSpc>
                <a:spcPts val="2140"/>
              </a:lnSpc>
              <a:spcBef>
                <a:spcPts val="100"/>
              </a:spcBef>
            </a:pPr>
            <a:r>
              <a:rPr sz="1800" spc="-15" dirty="0">
                <a:latin typeface="Calibri"/>
                <a:cs typeface="Calibri"/>
              </a:rPr>
              <a:t>Points generated </a:t>
            </a:r>
            <a:r>
              <a:rPr sz="1800" spc="-10" dirty="0">
                <a:latin typeface="Calibri"/>
                <a:cs typeface="Calibri"/>
              </a:rPr>
              <a:t>from</a:t>
            </a:r>
            <a:r>
              <a:rPr sz="1800" spc="10" dirty="0">
                <a:latin typeface="Calibri"/>
                <a:cs typeface="Calibri"/>
              </a:rPr>
              <a:t> </a:t>
            </a:r>
            <a:r>
              <a:rPr sz="1800" b="1" spc="-10" dirty="0">
                <a:solidFill>
                  <a:srgbClr val="00B050"/>
                </a:solidFill>
                <a:latin typeface="Calibri"/>
                <a:cs typeface="Calibri"/>
              </a:rPr>
              <a:t>green</a:t>
            </a:r>
            <a:endParaRPr sz="1800" dirty="0">
              <a:latin typeface="Calibri"/>
              <a:cs typeface="Calibri"/>
            </a:endParaRPr>
          </a:p>
          <a:p>
            <a:pPr marL="739140" algn="ctr">
              <a:lnSpc>
                <a:spcPts val="2200"/>
              </a:lnSpc>
            </a:pPr>
            <a:r>
              <a:rPr sz="1800" spc="-5" dirty="0">
                <a:latin typeface="Calibri"/>
                <a:cs typeface="Calibri"/>
              </a:rPr>
              <a:t>function </a:t>
            </a:r>
            <a:r>
              <a:rPr sz="1800" i="1" spc="-5" dirty="0">
                <a:latin typeface="Calibri"/>
                <a:cs typeface="Calibri"/>
              </a:rPr>
              <a:t>f(x) </a:t>
            </a:r>
            <a:r>
              <a:rPr sz="1800" i="1" dirty="0">
                <a:latin typeface="Calibri"/>
                <a:cs typeface="Calibri"/>
              </a:rPr>
              <a:t>= </a:t>
            </a:r>
            <a:r>
              <a:rPr sz="1800" i="1" spc="-10" dirty="0">
                <a:latin typeface="Calibri"/>
                <a:cs typeface="Calibri"/>
              </a:rPr>
              <a:t>sin(2</a:t>
            </a:r>
            <a:r>
              <a:rPr sz="1850" i="1" spc="-10" dirty="0">
                <a:latin typeface="Cambria Math"/>
                <a:cs typeface="Cambria Math"/>
              </a:rPr>
              <a:t>𝛑</a:t>
            </a:r>
            <a:r>
              <a:rPr sz="1800" i="1" spc="-10" dirty="0">
                <a:latin typeface="Calibri"/>
                <a:cs typeface="Calibri"/>
              </a:rPr>
              <a:t>x) </a:t>
            </a:r>
            <a:r>
              <a:rPr sz="1800" dirty="0">
                <a:latin typeface="Calibri"/>
                <a:cs typeface="Calibri"/>
              </a:rPr>
              <a:t>+</a:t>
            </a:r>
            <a:r>
              <a:rPr sz="1800" spc="25" dirty="0">
                <a:latin typeface="Calibri"/>
                <a:cs typeface="Calibri"/>
              </a:rPr>
              <a:t> </a:t>
            </a:r>
            <a:r>
              <a:rPr sz="1800" spc="-5" dirty="0">
                <a:latin typeface="Calibri"/>
                <a:cs typeface="Calibri"/>
              </a:rPr>
              <a:t>noise</a:t>
            </a:r>
            <a:endParaRPr sz="1800" dirty="0">
              <a:latin typeface="Calibri"/>
              <a:cs typeface="Calibri"/>
            </a:endParaRPr>
          </a:p>
          <a:p>
            <a:pPr marL="12700">
              <a:lnSpc>
                <a:spcPct val="100000"/>
              </a:lnSpc>
              <a:spcBef>
                <a:spcPts val="885"/>
              </a:spcBef>
            </a:pPr>
            <a:r>
              <a:rPr sz="1000" spc="-5" dirty="0">
                <a:latin typeface="Calibri"/>
                <a:cs typeface="Calibri"/>
              </a:rPr>
              <a:t>Pattern Recognition and Machine Learning. Bishop,</a:t>
            </a:r>
            <a:r>
              <a:rPr sz="1000" dirty="0">
                <a:latin typeface="Calibri"/>
                <a:cs typeface="Calibri"/>
              </a:rPr>
              <a:t> 2006.</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40" y="1507188"/>
            <a:ext cx="8229600" cy="1401666"/>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sz="2400" b="1" spc="-10" dirty="0">
                <a:latin typeface="Lato" panose="020F0502020204030203" pitchFamily="34" charset="0"/>
                <a:ea typeface="Lato" panose="020F0502020204030203" pitchFamily="34" charset="0"/>
                <a:cs typeface="Lato" panose="020F0502020204030203" pitchFamily="34" charset="0"/>
              </a:rPr>
              <a:t>Overfitting</a:t>
            </a:r>
            <a:endParaRPr sz="2400" b="1"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95"/>
              </a:spcBef>
              <a:buFont typeface="Arial"/>
              <a:buChar char="–"/>
              <a:tabLst>
                <a:tab pos="755650" algn="l"/>
              </a:tabLst>
            </a:pPr>
            <a:r>
              <a:rPr sz="2400" spc="-5" dirty="0">
                <a:latin typeface="Lato" panose="020F0502020204030203" pitchFamily="34" charset="0"/>
                <a:ea typeface="Lato" panose="020F0502020204030203" pitchFamily="34" charset="0"/>
                <a:cs typeface="Lato" panose="020F0502020204030203" pitchFamily="34" charset="0"/>
              </a:rPr>
              <a:t>Making </a:t>
            </a:r>
            <a:r>
              <a:rPr sz="2400" spc="-15" dirty="0">
                <a:latin typeface="Lato" panose="020F0502020204030203" pitchFamily="34" charset="0"/>
                <a:ea typeface="Lato" panose="020F0502020204030203" pitchFamily="34" charset="0"/>
                <a:cs typeface="Lato" panose="020F0502020204030203" pitchFamily="34" charset="0"/>
              </a:rPr>
              <a:t>your </a:t>
            </a:r>
            <a:r>
              <a:rPr sz="2400" spc="-5" dirty="0">
                <a:latin typeface="Lato" panose="020F0502020204030203" pitchFamily="34" charset="0"/>
                <a:ea typeface="Lato" panose="020F0502020204030203" pitchFamily="34" charset="0"/>
                <a:cs typeface="Lato" panose="020F0502020204030203" pitchFamily="34" charset="0"/>
              </a:rPr>
              <a:t>model </a:t>
            </a:r>
            <a:r>
              <a:rPr sz="2400" b="1" spc="-10" dirty="0">
                <a:latin typeface="Lato" panose="020F0502020204030203" pitchFamily="34" charset="0"/>
                <a:ea typeface="Lato" panose="020F0502020204030203" pitchFamily="34" charset="0"/>
                <a:cs typeface="Lato" panose="020F0502020204030203" pitchFamily="34" charset="0"/>
              </a:rPr>
              <a:t>too </a:t>
            </a:r>
            <a:r>
              <a:rPr sz="2400" b="1" spc="-5" dirty="0">
                <a:latin typeface="Lato" panose="020F0502020204030203" pitchFamily="34" charset="0"/>
                <a:ea typeface="Lato" panose="020F0502020204030203" pitchFamily="34" charset="0"/>
                <a:cs typeface="Lato" panose="020F0502020204030203" pitchFamily="34" charset="0"/>
              </a:rPr>
              <a:t>specific </a:t>
            </a:r>
            <a:r>
              <a:rPr sz="2400" spc="-15" dirty="0">
                <a:latin typeface="Lato" panose="020F0502020204030203" pitchFamily="34" charset="0"/>
                <a:ea typeface="Lato" panose="020F0502020204030203" pitchFamily="34" charset="0"/>
                <a:cs typeface="Lato" panose="020F0502020204030203" pitchFamily="34" charset="0"/>
              </a:rPr>
              <a:t>to </a:t>
            </a:r>
            <a:r>
              <a:rPr sz="2400" b="1" spc="-10" dirty="0">
                <a:latin typeface="Lato" panose="020F0502020204030203" pitchFamily="34" charset="0"/>
                <a:ea typeface="Lato" panose="020F0502020204030203" pitchFamily="34" charset="0"/>
                <a:cs typeface="Lato" panose="020F0502020204030203" pitchFamily="34" charset="0"/>
              </a:rPr>
              <a:t>training</a:t>
            </a:r>
            <a:r>
              <a:rPr sz="2400" b="1" spc="40" dirty="0">
                <a:latin typeface="Lato" panose="020F0502020204030203" pitchFamily="34" charset="0"/>
                <a:ea typeface="Lato" panose="020F0502020204030203" pitchFamily="34" charset="0"/>
                <a:cs typeface="Lato" panose="020F0502020204030203" pitchFamily="34" charset="0"/>
              </a:rPr>
              <a:t> </a:t>
            </a:r>
            <a:r>
              <a:rPr sz="2400" b="1" spc="-20" dirty="0">
                <a:latin typeface="Lato" panose="020F0502020204030203" pitchFamily="34" charset="0"/>
                <a:ea typeface="Lato" panose="020F0502020204030203" pitchFamily="34" charset="0"/>
                <a:cs typeface="Lato" panose="020F0502020204030203" pitchFamily="34" charset="0"/>
              </a:rPr>
              <a:t>data</a:t>
            </a:r>
            <a:endParaRPr sz="2400" b="1"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75"/>
              </a:spcBef>
              <a:buFont typeface="Arial"/>
              <a:buChar char="–"/>
              <a:tabLst>
                <a:tab pos="755650" algn="l"/>
              </a:tabLst>
            </a:pPr>
            <a:r>
              <a:rPr sz="2400" spc="-20" dirty="0">
                <a:latin typeface="Lato" panose="020F0502020204030203" pitchFamily="34" charset="0"/>
                <a:ea typeface="Lato" panose="020F0502020204030203" pitchFamily="34" charset="0"/>
                <a:cs typeface="Lato" panose="020F0502020204030203" pitchFamily="34" charset="0"/>
              </a:rPr>
              <a:t>Performs </a:t>
            </a:r>
            <a:r>
              <a:rPr sz="2400" spc="-5" dirty="0">
                <a:latin typeface="Lato" panose="020F0502020204030203" pitchFamily="34" charset="0"/>
                <a:ea typeface="Lato" panose="020F0502020204030203" pitchFamily="34" charset="0"/>
                <a:cs typeface="Lato" panose="020F0502020204030203" pitchFamily="34" charset="0"/>
              </a:rPr>
              <a:t>poorly on </a:t>
            </a:r>
            <a:r>
              <a:rPr sz="2400" b="1" spc="-10" dirty="0">
                <a:solidFill>
                  <a:schemeClr val="accent6">
                    <a:lumMod val="75000"/>
                  </a:schemeClr>
                </a:solidFill>
                <a:latin typeface="Lato" panose="020F0502020204030203" pitchFamily="34" charset="0"/>
                <a:ea typeface="Lato" panose="020F0502020204030203" pitchFamily="34" charset="0"/>
                <a:cs typeface="Lato" panose="020F0502020204030203" pitchFamily="34" charset="0"/>
              </a:rPr>
              <a:t>new</a:t>
            </a:r>
            <a:r>
              <a:rPr sz="2400" b="1" spc="-10" dirty="0">
                <a:latin typeface="Lato" panose="020F0502020204030203" pitchFamily="34" charset="0"/>
                <a:ea typeface="Lato" panose="020F0502020204030203" pitchFamily="34" charset="0"/>
                <a:cs typeface="Lato" panose="020F0502020204030203" pitchFamily="34" charset="0"/>
              </a:rPr>
              <a:t> </a:t>
            </a:r>
            <a:r>
              <a:rPr sz="2400" b="1" spc="-20" dirty="0">
                <a:latin typeface="Lato" panose="020F0502020204030203" pitchFamily="34" charset="0"/>
                <a:ea typeface="Lato" panose="020F0502020204030203" pitchFamily="34" charset="0"/>
                <a:cs typeface="Lato" panose="020F0502020204030203" pitchFamily="34" charset="0"/>
              </a:rPr>
              <a:t>data </a:t>
            </a:r>
            <a:r>
              <a:rPr sz="2400" spc="-15" dirty="0">
                <a:latin typeface="Lato" panose="020F0502020204030203" pitchFamily="34" charset="0"/>
                <a:ea typeface="Lato" panose="020F0502020204030203" pitchFamily="34" charset="0"/>
                <a:cs typeface="Lato" panose="020F0502020204030203" pitchFamily="34" charset="0"/>
              </a:rPr>
              <a:t>relative to</a:t>
            </a:r>
            <a:r>
              <a:rPr sz="2400" spc="75"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”truth”</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p:nvPr/>
        </p:nvSpPr>
        <p:spPr>
          <a:xfrm>
            <a:off x="533240" y="3523174"/>
            <a:ext cx="3198160" cy="2330408"/>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962809" y="3577711"/>
            <a:ext cx="3144119" cy="2295426"/>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5277703" y="5856371"/>
            <a:ext cx="2672080" cy="570865"/>
          </a:xfrm>
          <a:prstGeom prst="rect">
            <a:avLst/>
          </a:prstGeom>
        </p:spPr>
        <p:txBody>
          <a:bodyPr vert="horz" wrap="square" lIns="0" tIns="24765" rIns="0" bIns="0" rtlCol="0">
            <a:spAutoFit/>
          </a:bodyPr>
          <a:lstStyle/>
          <a:p>
            <a:pPr marL="12700" marR="5080" indent="277495">
              <a:lnSpc>
                <a:spcPts val="2130"/>
              </a:lnSpc>
              <a:spcBef>
                <a:spcPts val="195"/>
              </a:spcBef>
            </a:pPr>
            <a:r>
              <a:rPr sz="1800" spc="-10" dirty="0">
                <a:latin typeface="Calibri"/>
                <a:cs typeface="Calibri"/>
              </a:rPr>
              <a:t>Fitting to </a:t>
            </a:r>
            <a:r>
              <a:rPr sz="1800" spc="-5" dirty="0">
                <a:latin typeface="Calibri"/>
                <a:cs typeface="Calibri"/>
              </a:rPr>
              <a:t>points with </a:t>
            </a:r>
            <a:r>
              <a:rPr sz="1800" dirty="0">
                <a:latin typeface="Calibri"/>
                <a:cs typeface="Calibri"/>
              </a:rPr>
              <a:t>a  </a:t>
            </a:r>
            <a:r>
              <a:rPr sz="1800" spc="-5" dirty="0">
                <a:latin typeface="Calibri"/>
                <a:cs typeface="Calibri"/>
              </a:rPr>
              <a:t>polynomial with </a:t>
            </a:r>
            <a:r>
              <a:rPr sz="1800" spc="-10" dirty="0">
                <a:latin typeface="Calibri"/>
                <a:cs typeface="Calibri"/>
              </a:rPr>
              <a:t>order </a:t>
            </a:r>
            <a:r>
              <a:rPr sz="1800" i="1" dirty="0">
                <a:latin typeface="Calibri"/>
                <a:cs typeface="Calibri"/>
              </a:rPr>
              <a:t>M =</a:t>
            </a:r>
            <a:r>
              <a:rPr sz="1800" i="1" spc="-10" dirty="0">
                <a:latin typeface="Calibri"/>
                <a:cs typeface="Calibri"/>
              </a:rPr>
              <a:t> </a:t>
            </a:r>
            <a:r>
              <a:rPr sz="1800" i="1" dirty="0">
                <a:latin typeface="Calibri"/>
                <a:cs typeface="Calibri"/>
              </a:rPr>
              <a:t>9</a:t>
            </a:r>
            <a:endParaRPr sz="1800">
              <a:latin typeface="Calibri"/>
              <a:cs typeface="Calibri"/>
            </a:endParaRPr>
          </a:p>
        </p:txBody>
      </p:sp>
      <p:sp>
        <p:nvSpPr>
          <p:cNvPr id="8" name="object 8"/>
          <p:cNvSpPr txBox="1"/>
          <p:nvPr/>
        </p:nvSpPr>
        <p:spPr>
          <a:xfrm>
            <a:off x="101888" y="5856372"/>
            <a:ext cx="3599815" cy="934085"/>
          </a:xfrm>
          <a:prstGeom prst="rect">
            <a:avLst/>
          </a:prstGeom>
        </p:spPr>
        <p:txBody>
          <a:bodyPr vert="horz" wrap="square" lIns="0" tIns="12700" rIns="0" bIns="0" rtlCol="0">
            <a:spAutoFit/>
          </a:bodyPr>
          <a:lstStyle/>
          <a:p>
            <a:pPr marL="740410" algn="ctr">
              <a:lnSpc>
                <a:spcPts val="2140"/>
              </a:lnSpc>
              <a:spcBef>
                <a:spcPts val="100"/>
              </a:spcBef>
            </a:pPr>
            <a:r>
              <a:rPr sz="1800" spc="-15" dirty="0">
                <a:latin typeface="Calibri"/>
                <a:cs typeface="Calibri"/>
              </a:rPr>
              <a:t>Points generated </a:t>
            </a:r>
            <a:r>
              <a:rPr sz="1800" spc="-10" dirty="0">
                <a:latin typeface="Calibri"/>
                <a:cs typeface="Calibri"/>
              </a:rPr>
              <a:t>from</a:t>
            </a:r>
            <a:r>
              <a:rPr sz="1800" spc="10" dirty="0">
                <a:latin typeface="Calibri"/>
                <a:cs typeface="Calibri"/>
              </a:rPr>
              <a:t> </a:t>
            </a:r>
            <a:r>
              <a:rPr sz="1800" b="1" spc="-10" dirty="0">
                <a:solidFill>
                  <a:srgbClr val="00B050"/>
                </a:solidFill>
                <a:latin typeface="Calibri"/>
                <a:cs typeface="Calibri"/>
              </a:rPr>
              <a:t>green</a:t>
            </a:r>
            <a:endParaRPr sz="1800">
              <a:latin typeface="Calibri"/>
              <a:cs typeface="Calibri"/>
            </a:endParaRPr>
          </a:p>
          <a:p>
            <a:pPr marL="739140" algn="ctr">
              <a:lnSpc>
                <a:spcPts val="2200"/>
              </a:lnSpc>
            </a:pPr>
            <a:r>
              <a:rPr sz="1800" spc="-5" dirty="0">
                <a:latin typeface="Calibri"/>
                <a:cs typeface="Calibri"/>
              </a:rPr>
              <a:t>function </a:t>
            </a:r>
            <a:r>
              <a:rPr sz="1800" i="1" spc="-5" dirty="0">
                <a:latin typeface="Calibri"/>
                <a:cs typeface="Calibri"/>
              </a:rPr>
              <a:t>f(x) </a:t>
            </a:r>
            <a:r>
              <a:rPr sz="1800" i="1" dirty="0">
                <a:latin typeface="Calibri"/>
                <a:cs typeface="Calibri"/>
              </a:rPr>
              <a:t>= </a:t>
            </a:r>
            <a:r>
              <a:rPr sz="1800" i="1" spc="-10" dirty="0">
                <a:latin typeface="Calibri"/>
                <a:cs typeface="Calibri"/>
              </a:rPr>
              <a:t>sin(2</a:t>
            </a:r>
            <a:r>
              <a:rPr sz="1850" i="1" spc="-10" dirty="0">
                <a:latin typeface="Cambria Math"/>
                <a:cs typeface="Cambria Math"/>
              </a:rPr>
              <a:t>𝛑</a:t>
            </a:r>
            <a:r>
              <a:rPr sz="1800" i="1" spc="-10" dirty="0">
                <a:latin typeface="Calibri"/>
                <a:cs typeface="Calibri"/>
              </a:rPr>
              <a:t>x) </a:t>
            </a:r>
            <a:r>
              <a:rPr sz="1800" dirty="0">
                <a:latin typeface="Calibri"/>
                <a:cs typeface="Calibri"/>
              </a:rPr>
              <a:t>+</a:t>
            </a:r>
            <a:r>
              <a:rPr sz="1800" spc="25" dirty="0">
                <a:latin typeface="Calibri"/>
                <a:cs typeface="Calibri"/>
              </a:rPr>
              <a:t> </a:t>
            </a:r>
            <a:r>
              <a:rPr sz="1800" spc="-5" dirty="0">
                <a:latin typeface="Calibri"/>
                <a:cs typeface="Calibri"/>
              </a:rPr>
              <a:t>noise</a:t>
            </a:r>
            <a:endParaRPr sz="1800">
              <a:latin typeface="Calibri"/>
              <a:cs typeface="Calibri"/>
            </a:endParaRPr>
          </a:p>
          <a:p>
            <a:pPr marL="12700">
              <a:lnSpc>
                <a:spcPct val="100000"/>
              </a:lnSpc>
              <a:spcBef>
                <a:spcPts val="1614"/>
              </a:spcBef>
            </a:pPr>
            <a:r>
              <a:rPr sz="1000" spc="-5" dirty="0">
                <a:latin typeface="Calibri"/>
                <a:cs typeface="Calibri"/>
              </a:rPr>
              <a:t>Pattern Recognition and Machine Learning. Bishop,</a:t>
            </a:r>
            <a:r>
              <a:rPr sz="1000" dirty="0">
                <a:latin typeface="Calibri"/>
                <a:cs typeface="Calibri"/>
              </a:rPr>
              <a:t> 2006.</a:t>
            </a:r>
            <a:endParaRPr sz="1000">
              <a:latin typeface="Calibri"/>
              <a:cs typeface="Calibri"/>
            </a:endParaRPr>
          </a:p>
        </p:txBody>
      </p:sp>
      <p:sp>
        <p:nvSpPr>
          <p:cNvPr id="2" name="Oval 1">
            <a:extLst>
              <a:ext uri="{FF2B5EF4-FFF2-40B4-BE49-F238E27FC236}">
                <a16:creationId xmlns:a16="http://schemas.microsoft.com/office/drawing/2014/main" id="{36484DAF-7FFE-3B49-ACAE-4533182DBCEF}"/>
              </a:ext>
            </a:extLst>
          </p:cNvPr>
          <p:cNvSpPr>
            <a:spLocks noChangeAspect="1"/>
          </p:cNvSpPr>
          <p:nvPr/>
        </p:nvSpPr>
        <p:spPr>
          <a:xfrm>
            <a:off x="7443788" y="5123221"/>
            <a:ext cx="128016" cy="138682"/>
          </a:xfrm>
          <a:prstGeom prst="ellipse">
            <a:avLst/>
          </a:prstGeom>
          <a:solidFill>
            <a:srgbClr val="FF9300"/>
          </a:solidFill>
          <a:ln w="19050">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032114" y="3590261"/>
            <a:ext cx="3174303" cy="2317464"/>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5" name="object 5"/>
          <p:cNvSpPr txBox="1"/>
          <p:nvPr/>
        </p:nvSpPr>
        <p:spPr>
          <a:xfrm>
            <a:off x="535940" y="1507188"/>
            <a:ext cx="4927600" cy="1401666"/>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sz="2400" b="1" spc="-15" dirty="0">
                <a:latin typeface="Lato" panose="020F0502020204030203" pitchFamily="34" charset="0"/>
                <a:ea typeface="Lato" panose="020F0502020204030203" pitchFamily="34" charset="0"/>
                <a:cs typeface="Lato" panose="020F0502020204030203" pitchFamily="34" charset="0"/>
              </a:rPr>
              <a:t>Proper</a:t>
            </a:r>
            <a:r>
              <a:rPr sz="2400" b="1" spc="-10" dirty="0">
                <a:latin typeface="Lato" panose="020F0502020204030203" pitchFamily="34" charset="0"/>
                <a:ea typeface="Lato" panose="020F0502020204030203" pitchFamily="34" charset="0"/>
                <a:cs typeface="Lato" panose="020F0502020204030203" pitchFamily="34" charset="0"/>
              </a:rPr>
              <a:t> fitting</a:t>
            </a:r>
            <a:endParaRPr sz="2400" b="1"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95"/>
              </a:spcBef>
              <a:buFont typeface="Arial"/>
              <a:buChar char="–"/>
              <a:tabLst>
                <a:tab pos="755650" algn="l"/>
              </a:tabLst>
            </a:pPr>
            <a:r>
              <a:rPr sz="2400" spc="-5" dirty="0">
                <a:latin typeface="Lato" panose="020F0502020204030203" pitchFamily="34" charset="0"/>
                <a:ea typeface="Lato" panose="020F0502020204030203" pitchFamily="34" charset="0"/>
                <a:cs typeface="Lato" panose="020F0502020204030203" pitchFamily="34" charset="0"/>
              </a:rPr>
              <a:t>Still fits the </a:t>
            </a:r>
            <a:r>
              <a:rPr sz="2400" spc="-10" dirty="0">
                <a:latin typeface="Lato" panose="020F0502020204030203" pitchFamily="34" charset="0"/>
                <a:ea typeface="Lato" panose="020F0502020204030203" pitchFamily="34" charset="0"/>
                <a:cs typeface="Lato" panose="020F0502020204030203" pitchFamily="34" charset="0"/>
              </a:rPr>
              <a:t>training </a:t>
            </a:r>
            <a:r>
              <a:rPr sz="2400" spc="-20" dirty="0">
                <a:latin typeface="Lato" panose="020F0502020204030203" pitchFamily="34" charset="0"/>
                <a:ea typeface="Lato" panose="020F0502020204030203" pitchFamily="34" charset="0"/>
                <a:cs typeface="Lato" panose="020F0502020204030203" pitchFamily="34" charset="0"/>
              </a:rPr>
              <a:t>data</a:t>
            </a:r>
            <a:endParaRPr sz="24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75"/>
              </a:spcBef>
              <a:buFont typeface="Arial"/>
              <a:buChar char="–"/>
              <a:tabLst>
                <a:tab pos="755650" algn="l"/>
              </a:tabLst>
            </a:pPr>
            <a:r>
              <a:rPr sz="2400" spc="-20" dirty="0">
                <a:latin typeface="Lato" panose="020F0502020204030203" pitchFamily="34" charset="0"/>
                <a:ea typeface="Lato" panose="020F0502020204030203" pitchFamily="34" charset="0"/>
                <a:cs typeface="Lato" panose="020F0502020204030203" pitchFamily="34" charset="0"/>
              </a:rPr>
              <a:t>Performs better </a:t>
            </a:r>
            <a:r>
              <a:rPr sz="2400" spc="-5" dirty="0">
                <a:latin typeface="Lato" panose="020F0502020204030203" pitchFamily="34" charset="0"/>
                <a:ea typeface="Lato" panose="020F0502020204030203" pitchFamily="34" charset="0"/>
                <a:cs typeface="Lato" panose="020F0502020204030203" pitchFamily="34" charset="0"/>
              </a:rPr>
              <a:t>on </a:t>
            </a:r>
            <a:r>
              <a:rPr sz="2400" b="1" spc="-10" dirty="0">
                <a:solidFill>
                  <a:schemeClr val="accent6">
                    <a:lumMod val="75000"/>
                  </a:schemeClr>
                </a:solidFill>
                <a:latin typeface="Lato" panose="020F0502020204030203" pitchFamily="34" charset="0"/>
                <a:ea typeface="Lato" panose="020F0502020204030203" pitchFamily="34" charset="0"/>
                <a:cs typeface="Lato" panose="020F0502020204030203" pitchFamily="34" charset="0"/>
              </a:rPr>
              <a:t>new</a:t>
            </a:r>
            <a:r>
              <a:rPr sz="2400" b="1" spc="35" dirty="0">
                <a:solidFill>
                  <a:schemeClr val="accent6">
                    <a:lumMod val="75000"/>
                  </a:schemeClr>
                </a:solidFill>
                <a:latin typeface="Lato" panose="020F0502020204030203" pitchFamily="34" charset="0"/>
                <a:ea typeface="Lato" panose="020F0502020204030203" pitchFamily="34" charset="0"/>
                <a:cs typeface="Lato" panose="020F0502020204030203" pitchFamily="34" charset="0"/>
              </a:rPr>
              <a:t> </a:t>
            </a:r>
            <a:r>
              <a:rPr sz="2400" spc="-20" dirty="0">
                <a:latin typeface="Lato" panose="020F0502020204030203" pitchFamily="34" charset="0"/>
                <a:ea typeface="Lato" panose="020F0502020204030203" pitchFamily="34" charset="0"/>
                <a:cs typeface="Lato" panose="020F0502020204030203" pitchFamily="34" charset="0"/>
              </a:rPr>
              <a:t>data</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6" name="object 6"/>
          <p:cNvSpPr/>
          <p:nvPr/>
        </p:nvSpPr>
        <p:spPr>
          <a:xfrm>
            <a:off x="533240" y="3523174"/>
            <a:ext cx="3198160" cy="2330408"/>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5277703" y="5856371"/>
            <a:ext cx="2672080" cy="570865"/>
          </a:xfrm>
          <a:prstGeom prst="rect">
            <a:avLst/>
          </a:prstGeom>
        </p:spPr>
        <p:txBody>
          <a:bodyPr vert="horz" wrap="square" lIns="0" tIns="24765" rIns="0" bIns="0" rtlCol="0">
            <a:spAutoFit/>
          </a:bodyPr>
          <a:lstStyle/>
          <a:p>
            <a:pPr marL="12700" marR="5080" indent="277495">
              <a:lnSpc>
                <a:spcPts val="2130"/>
              </a:lnSpc>
              <a:spcBef>
                <a:spcPts val="195"/>
              </a:spcBef>
            </a:pPr>
            <a:r>
              <a:rPr sz="1800" spc="-10" dirty="0">
                <a:latin typeface="Calibri"/>
                <a:cs typeface="Calibri"/>
              </a:rPr>
              <a:t>Fitting to </a:t>
            </a:r>
            <a:r>
              <a:rPr sz="1800" spc="-5" dirty="0">
                <a:latin typeface="Calibri"/>
                <a:cs typeface="Calibri"/>
              </a:rPr>
              <a:t>points with </a:t>
            </a:r>
            <a:r>
              <a:rPr sz="1800" dirty="0">
                <a:latin typeface="Calibri"/>
                <a:cs typeface="Calibri"/>
              </a:rPr>
              <a:t>a  </a:t>
            </a:r>
            <a:r>
              <a:rPr sz="1800" spc="-5" dirty="0">
                <a:latin typeface="Calibri"/>
                <a:cs typeface="Calibri"/>
              </a:rPr>
              <a:t>polynomial with </a:t>
            </a:r>
            <a:r>
              <a:rPr sz="1800" spc="-10" dirty="0">
                <a:latin typeface="Calibri"/>
                <a:cs typeface="Calibri"/>
              </a:rPr>
              <a:t>order </a:t>
            </a:r>
            <a:r>
              <a:rPr sz="1800" i="1" dirty="0">
                <a:latin typeface="Calibri"/>
                <a:cs typeface="Calibri"/>
              </a:rPr>
              <a:t>M =</a:t>
            </a:r>
            <a:r>
              <a:rPr sz="1800" i="1" spc="-10" dirty="0">
                <a:latin typeface="Calibri"/>
                <a:cs typeface="Calibri"/>
              </a:rPr>
              <a:t> </a:t>
            </a:r>
            <a:r>
              <a:rPr sz="1800" i="1" dirty="0">
                <a:latin typeface="Calibri"/>
                <a:cs typeface="Calibri"/>
              </a:rPr>
              <a:t>3</a:t>
            </a:r>
            <a:endParaRPr sz="1800">
              <a:latin typeface="Calibri"/>
              <a:cs typeface="Calibri"/>
            </a:endParaRPr>
          </a:p>
        </p:txBody>
      </p:sp>
      <p:sp>
        <p:nvSpPr>
          <p:cNvPr id="8" name="object 8"/>
          <p:cNvSpPr txBox="1"/>
          <p:nvPr/>
        </p:nvSpPr>
        <p:spPr>
          <a:xfrm>
            <a:off x="101888" y="5856372"/>
            <a:ext cx="3599815" cy="934085"/>
          </a:xfrm>
          <a:prstGeom prst="rect">
            <a:avLst/>
          </a:prstGeom>
        </p:spPr>
        <p:txBody>
          <a:bodyPr vert="horz" wrap="square" lIns="0" tIns="12700" rIns="0" bIns="0" rtlCol="0">
            <a:spAutoFit/>
          </a:bodyPr>
          <a:lstStyle/>
          <a:p>
            <a:pPr marL="740410" algn="ctr">
              <a:lnSpc>
                <a:spcPts val="2140"/>
              </a:lnSpc>
              <a:spcBef>
                <a:spcPts val="100"/>
              </a:spcBef>
            </a:pPr>
            <a:r>
              <a:rPr sz="1800" spc="-15" dirty="0">
                <a:latin typeface="Calibri"/>
                <a:cs typeface="Calibri"/>
              </a:rPr>
              <a:t>Points generated </a:t>
            </a:r>
            <a:r>
              <a:rPr sz="1800" spc="-10" dirty="0">
                <a:latin typeface="Calibri"/>
                <a:cs typeface="Calibri"/>
              </a:rPr>
              <a:t>from</a:t>
            </a:r>
            <a:r>
              <a:rPr sz="1800" spc="10" dirty="0">
                <a:latin typeface="Calibri"/>
                <a:cs typeface="Calibri"/>
              </a:rPr>
              <a:t> </a:t>
            </a:r>
            <a:r>
              <a:rPr sz="1800" b="1" spc="-10" dirty="0">
                <a:solidFill>
                  <a:srgbClr val="00B050"/>
                </a:solidFill>
                <a:latin typeface="Calibri"/>
                <a:cs typeface="Calibri"/>
              </a:rPr>
              <a:t>green</a:t>
            </a:r>
            <a:endParaRPr sz="1800">
              <a:latin typeface="Calibri"/>
              <a:cs typeface="Calibri"/>
            </a:endParaRPr>
          </a:p>
          <a:p>
            <a:pPr marL="739140" algn="ctr">
              <a:lnSpc>
                <a:spcPts val="2200"/>
              </a:lnSpc>
            </a:pPr>
            <a:r>
              <a:rPr sz="1800" spc="-5" dirty="0">
                <a:latin typeface="Calibri"/>
                <a:cs typeface="Calibri"/>
              </a:rPr>
              <a:t>function </a:t>
            </a:r>
            <a:r>
              <a:rPr sz="1800" i="1" spc="-5" dirty="0">
                <a:latin typeface="Calibri"/>
                <a:cs typeface="Calibri"/>
              </a:rPr>
              <a:t>f(x) </a:t>
            </a:r>
            <a:r>
              <a:rPr sz="1800" i="1" dirty="0">
                <a:latin typeface="Calibri"/>
                <a:cs typeface="Calibri"/>
              </a:rPr>
              <a:t>= </a:t>
            </a:r>
            <a:r>
              <a:rPr sz="1800" i="1" spc="-10" dirty="0">
                <a:latin typeface="Calibri"/>
                <a:cs typeface="Calibri"/>
              </a:rPr>
              <a:t>sin(2</a:t>
            </a:r>
            <a:r>
              <a:rPr sz="1850" i="1" spc="-10" dirty="0">
                <a:latin typeface="Cambria Math"/>
                <a:cs typeface="Cambria Math"/>
              </a:rPr>
              <a:t>𝛑</a:t>
            </a:r>
            <a:r>
              <a:rPr sz="1800" i="1" spc="-10" dirty="0">
                <a:latin typeface="Calibri"/>
                <a:cs typeface="Calibri"/>
              </a:rPr>
              <a:t>x) </a:t>
            </a:r>
            <a:r>
              <a:rPr sz="1800" dirty="0">
                <a:latin typeface="Calibri"/>
                <a:cs typeface="Calibri"/>
              </a:rPr>
              <a:t>+</a:t>
            </a:r>
            <a:r>
              <a:rPr sz="1800" spc="25" dirty="0">
                <a:latin typeface="Calibri"/>
                <a:cs typeface="Calibri"/>
              </a:rPr>
              <a:t> </a:t>
            </a:r>
            <a:r>
              <a:rPr sz="1800" spc="-5" dirty="0">
                <a:latin typeface="Calibri"/>
                <a:cs typeface="Calibri"/>
              </a:rPr>
              <a:t>noise</a:t>
            </a:r>
            <a:endParaRPr sz="1800">
              <a:latin typeface="Calibri"/>
              <a:cs typeface="Calibri"/>
            </a:endParaRPr>
          </a:p>
          <a:p>
            <a:pPr marL="12700">
              <a:lnSpc>
                <a:spcPct val="100000"/>
              </a:lnSpc>
              <a:spcBef>
                <a:spcPts val="1614"/>
              </a:spcBef>
            </a:pPr>
            <a:r>
              <a:rPr sz="1000" spc="-5" dirty="0">
                <a:latin typeface="Calibri"/>
                <a:cs typeface="Calibri"/>
              </a:rPr>
              <a:t>Pattern Recognition and Machine Learning. Bishop,</a:t>
            </a:r>
            <a:r>
              <a:rPr sz="1000" dirty="0">
                <a:latin typeface="Calibri"/>
                <a:cs typeface="Calibri"/>
              </a:rPr>
              <a:t> 2006.</a:t>
            </a:r>
            <a:endParaRPr sz="1000">
              <a:latin typeface="Calibri"/>
              <a:cs typeface="Calibri"/>
            </a:endParaRPr>
          </a:p>
        </p:txBody>
      </p:sp>
      <p:sp>
        <p:nvSpPr>
          <p:cNvPr id="9" name="object 9"/>
          <p:cNvSpPr/>
          <p:nvPr/>
        </p:nvSpPr>
        <p:spPr>
          <a:xfrm>
            <a:off x="6791400" y="2149496"/>
            <a:ext cx="1683589" cy="1229138"/>
          </a:xfrm>
          <a:prstGeom prst="rect">
            <a:avLst/>
          </a:prstGeom>
          <a:blipFill>
            <a:blip r:embed="rId4" cstate="print"/>
            <a:stretch>
              <a:fillRect/>
            </a:stretch>
          </a:blipFill>
        </p:spPr>
        <p:txBody>
          <a:bodyPr wrap="square" lIns="0" tIns="0" rIns="0" bIns="0" rtlCol="0"/>
          <a:lstStyle/>
          <a:p>
            <a:endParaRPr/>
          </a:p>
        </p:txBody>
      </p:sp>
      <p:sp>
        <p:nvSpPr>
          <p:cNvPr id="13" name="Oval 12">
            <a:extLst>
              <a:ext uri="{FF2B5EF4-FFF2-40B4-BE49-F238E27FC236}">
                <a16:creationId xmlns:a16="http://schemas.microsoft.com/office/drawing/2014/main" id="{83AF4719-08CD-064D-B7F4-729AFF65FF01}"/>
              </a:ext>
            </a:extLst>
          </p:cNvPr>
          <p:cNvSpPr>
            <a:spLocks noChangeAspect="1"/>
          </p:cNvSpPr>
          <p:nvPr/>
        </p:nvSpPr>
        <p:spPr>
          <a:xfrm>
            <a:off x="7521187" y="5147646"/>
            <a:ext cx="128016" cy="138682"/>
          </a:xfrm>
          <a:prstGeom prst="ellipse">
            <a:avLst/>
          </a:prstGeom>
          <a:solidFill>
            <a:srgbClr val="FF9300"/>
          </a:solidFill>
          <a:ln w="19050">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40" y="1504743"/>
            <a:ext cx="8016875" cy="2427587"/>
          </a:xfrm>
          <a:prstGeom prst="rect">
            <a:avLst/>
          </a:prstGeom>
        </p:spPr>
        <p:txBody>
          <a:bodyPr vert="horz" wrap="square" lIns="0" tIns="64769" rIns="0" bIns="0" rtlCol="0">
            <a:spAutoFit/>
          </a:bodyPr>
          <a:lstStyle/>
          <a:p>
            <a:pPr marL="12700">
              <a:lnSpc>
                <a:spcPct val="100000"/>
              </a:lnSpc>
              <a:spcBef>
                <a:spcPts val="509"/>
              </a:spcBef>
              <a:tabLst>
                <a:tab pos="354965" algn="l"/>
                <a:tab pos="355600" algn="l"/>
              </a:tabLst>
            </a:pPr>
            <a:r>
              <a:rPr sz="2400" b="1" spc="-55" dirty="0">
                <a:latin typeface="Lato Heavy" panose="020F0502020204030203" pitchFamily="34" charset="0"/>
                <a:ea typeface="Lato Heavy" panose="020F0502020204030203" pitchFamily="34" charset="0"/>
                <a:cs typeface="Lato Heavy" panose="020F0502020204030203" pitchFamily="34" charset="0"/>
              </a:rPr>
              <a:t>Train </a:t>
            </a:r>
            <a:r>
              <a:rPr sz="2400" b="1" dirty="0">
                <a:latin typeface="Lato Heavy" panose="020F0502020204030203" pitchFamily="34" charset="0"/>
                <a:ea typeface="Lato Heavy" panose="020F0502020204030203" pitchFamily="34" charset="0"/>
                <a:cs typeface="Lato Heavy" panose="020F0502020204030203" pitchFamily="34" charset="0"/>
              </a:rPr>
              <a:t>/ </a:t>
            </a:r>
            <a:r>
              <a:rPr sz="2400" b="1" spc="-20" dirty="0">
                <a:latin typeface="Lato Heavy" panose="020F0502020204030203" pitchFamily="34" charset="0"/>
                <a:ea typeface="Lato Heavy" panose="020F0502020204030203" pitchFamily="34" charset="0"/>
                <a:cs typeface="Lato Heavy" panose="020F0502020204030203" pitchFamily="34" charset="0"/>
              </a:rPr>
              <a:t>test</a:t>
            </a:r>
            <a:r>
              <a:rPr sz="2400" b="1" spc="50" dirty="0">
                <a:latin typeface="Lato Heavy" panose="020F0502020204030203" pitchFamily="34" charset="0"/>
                <a:ea typeface="Lato Heavy" panose="020F0502020204030203" pitchFamily="34" charset="0"/>
                <a:cs typeface="Lato Heavy" panose="020F0502020204030203" pitchFamily="34" charset="0"/>
              </a:rPr>
              <a:t> </a:t>
            </a:r>
            <a:r>
              <a:rPr sz="2400" b="1" spc="-5" dirty="0">
                <a:latin typeface="Lato Heavy" panose="020F0502020204030203" pitchFamily="34" charset="0"/>
                <a:ea typeface="Lato Heavy" panose="020F0502020204030203" pitchFamily="34" charset="0"/>
                <a:cs typeface="Lato Heavy" panose="020F0502020204030203" pitchFamily="34" charset="0"/>
              </a:rPr>
              <a:t>split</a:t>
            </a:r>
            <a:endParaRPr sz="2400" b="1" dirty="0">
              <a:latin typeface="Lato Heavy" panose="020F0502020204030203" pitchFamily="34" charset="0"/>
              <a:ea typeface="Lato Heavy" panose="020F0502020204030203" pitchFamily="34" charset="0"/>
              <a:cs typeface="Lato Heavy" panose="020F0502020204030203" pitchFamily="34" charset="0"/>
            </a:endParaRPr>
          </a:p>
          <a:p>
            <a:pPr marL="755650" lvl="1" indent="-285750">
              <a:lnSpc>
                <a:spcPct val="100000"/>
              </a:lnSpc>
              <a:spcBef>
                <a:spcPts val="360"/>
              </a:spcBef>
              <a:buFont typeface="Arial"/>
              <a:buChar char="–"/>
              <a:tabLst>
                <a:tab pos="755650" algn="l"/>
              </a:tabLst>
            </a:pPr>
            <a:r>
              <a:rPr sz="2400" spc="-5" dirty="0">
                <a:latin typeface="Lato" panose="020F0502020204030203" pitchFamily="34" charset="0"/>
                <a:ea typeface="Lato" panose="020F0502020204030203" pitchFamily="34" charset="0"/>
                <a:cs typeface="Lato" panose="020F0502020204030203" pitchFamily="34" charset="0"/>
              </a:rPr>
              <a:t>How </a:t>
            </a:r>
            <a:r>
              <a:rPr sz="2400" spc="-10" dirty="0">
                <a:latin typeface="Lato" panose="020F0502020204030203" pitchFamily="34" charset="0"/>
                <a:ea typeface="Lato" panose="020F0502020204030203" pitchFamily="34" charset="0"/>
                <a:cs typeface="Lato" panose="020F0502020204030203" pitchFamily="34" charset="0"/>
              </a:rPr>
              <a:t>can </a:t>
            </a:r>
            <a:r>
              <a:rPr sz="2400" spc="-15" dirty="0">
                <a:latin typeface="Lato" panose="020F0502020204030203" pitchFamily="34" charset="0"/>
                <a:ea typeface="Lato" panose="020F0502020204030203" pitchFamily="34" charset="0"/>
                <a:cs typeface="Lato" panose="020F0502020204030203" pitchFamily="34" charset="0"/>
              </a:rPr>
              <a:t>you </a:t>
            </a:r>
            <a:r>
              <a:rPr sz="2400" spc="-10" dirty="0">
                <a:latin typeface="Lato" panose="020F0502020204030203" pitchFamily="34" charset="0"/>
                <a:ea typeface="Lato" panose="020F0502020204030203" pitchFamily="34" charset="0"/>
                <a:cs typeface="Lato" panose="020F0502020204030203" pitchFamily="34" charset="0"/>
              </a:rPr>
              <a:t>identify</a:t>
            </a:r>
            <a:r>
              <a:rPr sz="2400" spc="35"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overfitting?</a:t>
            </a:r>
            <a:endParaRPr sz="24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340"/>
              </a:spcBef>
              <a:buFont typeface="Arial"/>
              <a:buChar char="–"/>
              <a:tabLst>
                <a:tab pos="755650" algn="l"/>
              </a:tabLst>
            </a:pPr>
            <a:r>
              <a:rPr sz="2400" spc="-15" dirty="0">
                <a:latin typeface="Lato" panose="020F0502020204030203" pitchFamily="34" charset="0"/>
                <a:ea typeface="Lato" panose="020F0502020204030203" pitchFamily="34" charset="0"/>
                <a:cs typeface="Lato" panose="020F0502020204030203" pitchFamily="34" charset="0"/>
              </a:rPr>
              <a:t>Partition your </a:t>
            </a:r>
            <a:r>
              <a:rPr sz="2400" spc="-5" dirty="0">
                <a:latin typeface="Lato" panose="020F0502020204030203" pitchFamily="34" charset="0"/>
                <a:ea typeface="Lato" panose="020F0502020204030203" pitchFamily="34" charset="0"/>
                <a:cs typeface="Lato" panose="020F0502020204030203" pitchFamily="34" charset="0"/>
              </a:rPr>
              <a:t>input </a:t>
            </a:r>
            <a:r>
              <a:rPr sz="2400" spc="-20" dirty="0">
                <a:latin typeface="Lato" panose="020F0502020204030203" pitchFamily="34" charset="0"/>
                <a:ea typeface="Lato" panose="020F0502020204030203" pitchFamily="34" charset="0"/>
                <a:cs typeface="Lato" panose="020F0502020204030203" pitchFamily="34" charset="0"/>
              </a:rPr>
              <a:t>data</a:t>
            </a:r>
            <a:r>
              <a:rPr sz="2400" spc="30"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into</a:t>
            </a:r>
            <a:endParaRPr sz="2400" dirty="0">
              <a:latin typeface="Lato" panose="020F0502020204030203" pitchFamily="34" charset="0"/>
              <a:ea typeface="Lato" panose="020F0502020204030203" pitchFamily="34" charset="0"/>
              <a:cs typeface="Lato" panose="020F0502020204030203" pitchFamily="34" charset="0"/>
            </a:endParaRPr>
          </a:p>
          <a:p>
            <a:pPr marL="1155700" lvl="2" indent="-228600">
              <a:lnSpc>
                <a:spcPct val="100000"/>
              </a:lnSpc>
              <a:spcBef>
                <a:spcPts val="305"/>
              </a:spcBef>
              <a:buFont typeface="Arial"/>
              <a:buChar char="•"/>
              <a:tabLst>
                <a:tab pos="1155700" algn="l"/>
              </a:tabLst>
            </a:pPr>
            <a:r>
              <a:rPr sz="2400" spc="-25" dirty="0">
                <a:latin typeface="Lato" panose="020F0502020204030203" pitchFamily="34" charset="0"/>
                <a:ea typeface="Lato" panose="020F0502020204030203" pitchFamily="34" charset="0"/>
                <a:cs typeface="Lato" panose="020F0502020204030203" pitchFamily="34" charset="0"/>
              </a:rPr>
              <a:t>Training </a:t>
            </a:r>
            <a:r>
              <a:rPr sz="2400" spc="-5" dirty="0">
                <a:latin typeface="Lato" panose="020F0502020204030203" pitchFamily="34" charset="0"/>
                <a:ea typeface="Lato" panose="020F0502020204030203" pitchFamily="34" charset="0"/>
                <a:cs typeface="Lato" panose="020F0502020204030203" pitchFamily="34" charset="0"/>
              </a:rPr>
              <a:t>set (e.g. 80%) used </a:t>
            </a:r>
            <a:r>
              <a:rPr sz="2400" spc="-15" dirty="0">
                <a:latin typeface="Lato" panose="020F0502020204030203" pitchFamily="34" charset="0"/>
                <a:ea typeface="Lato" panose="020F0502020204030203" pitchFamily="34" charset="0"/>
                <a:cs typeface="Lato" panose="020F0502020204030203" pitchFamily="34" charset="0"/>
              </a:rPr>
              <a:t>to </a:t>
            </a:r>
            <a:r>
              <a:rPr sz="2400" dirty="0">
                <a:latin typeface="Lato" panose="020F0502020204030203" pitchFamily="34" charset="0"/>
                <a:ea typeface="Lato" panose="020F0502020204030203" pitchFamily="34" charset="0"/>
                <a:cs typeface="Lato" panose="020F0502020204030203" pitchFamily="34" charset="0"/>
              </a:rPr>
              <a:t>build </a:t>
            </a:r>
            <a:r>
              <a:rPr sz="2400" spc="-5" dirty="0">
                <a:latin typeface="Lato" panose="020F0502020204030203" pitchFamily="34" charset="0"/>
                <a:ea typeface="Lato" panose="020F0502020204030203" pitchFamily="34" charset="0"/>
                <a:cs typeface="Lato" panose="020F0502020204030203" pitchFamily="34" charset="0"/>
              </a:rPr>
              <a:t>the ML model</a:t>
            </a:r>
            <a:endParaRPr sz="2400" dirty="0">
              <a:latin typeface="Lato" panose="020F0502020204030203" pitchFamily="34" charset="0"/>
              <a:ea typeface="Lato" panose="020F0502020204030203" pitchFamily="34" charset="0"/>
              <a:cs typeface="Lato" panose="020F0502020204030203" pitchFamily="34" charset="0"/>
            </a:endParaRPr>
          </a:p>
          <a:p>
            <a:pPr marL="1155700" marR="5080" lvl="2" indent="-228600">
              <a:lnSpc>
                <a:spcPts val="2570"/>
              </a:lnSpc>
              <a:spcBef>
                <a:spcPts val="665"/>
              </a:spcBef>
              <a:buFont typeface="Arial"/>
              <a:buChar char="•"/>
              <a:tabLst>
                <a:tab pos="1155700" algn="l"/>
              </a:tabLst>
            </a:pPr>
            <a:r>
              <a:rPr sz="2400" spc="-60" dirty="0">
                <a:latin typeface="Lato" panose="020F0502020204030203" pitchFamily="34" charset="0"/>
                <a:ea typeface="Lato" panose="020F0502020204030203" pitchFamily="34" charset="0"/>
                <a:cs typeface="Lato" panose="020F0502020204030203" pitchFamily="34" charset="0"/>
              </a:rPr>
              <a:t>Test </a:t>
            </a:r>
            <a:r>
              <a:rPr sz="2400" spc="-5" dirty="0">
                <a:latin typeface="Lato" panose="020F0502020204030203" pitchFamily="34" charset="0"/>
                <a:ea typeface="Lato" panose="020F0502020204030203" pitchFamily="34" charset="0"/>
                <a:cs typeface="Lato" panose="020F0502020204030203" pitchFamily="34" charset="0"/>
              </a:rPr>
              <a:t>set </a:t>
            </a:r>
            <a:r>
              <a:rPr sz="2400" dirty="0">
                <a:latin typeface="Lato" panose="020F0502020204030203" pitchFamily="34" charset="0"/>
                <a:ea typeface="Lato" panose="020F0502020204030203" pitchFamily="34" charset="0"/>
                <a:cs typeface="Lato" panose="020F0502020204030203" pitchFamily="34" charset="0"/>
              </a:rPr>
              <a:t>(e.g. </a:t>
            </a:r>
            <a:r>
              <a:rPr sz="2400" spc="-5" dirty="0">
                <a:latin typeface="Lato" panose="020F0502020204030203" pitchFamily="34" charset="0"/>
                <a:ea typeface="Lato" panose="020F0502020204030203" pitchFamily="34" charset="0"/>
                <a:cs typeface="Lato" panose="020F0502020204030203" pitchFamily="34" charset="0"/>
              </a:rPr>
              <a:t>20%) used </a:t>
            </a:r>
            <a:r>
              <a:rPr sz="2400" spc="-15" dirty="0">
                <a:latin typeface="Lato" panose="020F0502020204030203" pitchFamily="34" charset="0"/>
                <a:ea typeface="Lato" panose="020F0502020204030203" pitchFamily="34" charset="0"/>
                <a:cs typeface="Lato" panose="020F0502020204030203" pitchFamily="34" charset="0"/>
              </a:rPr>
              <a:t>to validate </a:t>
            </a:r>
            <a:r>
              <a:rPr sz="2400" dirty="0">
                <a:latin typeface="Lato" panose="020F0502020204030203" pitchFamily="34" charset="0"/>
                <a:ea typeface="Lato" panose="020F0502020204030203" pitchFamily="34" charset="0"/>
                <a:cs typeface="Lato" panose="020F0502020204030203" pitchFamily="34" charset="0"/>
              </a:rPr>
              <a:t>and </a:t>
            </a:r>
            <a:r>
              <a:rPr sz="2400" spc="-15" dirty="0">
                <a:latin typeface="Lato" panose="020F0502020204030203" pitchFamily="34" charset="0"/>
                <a:ea typeface="Lato" panose="020F0502020204030203" pitchFamily="34" charset="0"/>
                <a:cs typeface="Lato" panose="020F0502020204030203" pitchFamily="34" charset="0"/>
              </a:rPr>
              <a:t>characterize </a:t>
            </a:r>
            <a:r>
              <a:rPr sz="2400" spc="-5" dirty="0">
                <a:latin typeface="Lato" panose="020F0502020204030203" pitchFamily="34" charset="0"/>
                <a:ea typeface="Lato" panose="020F0502020204030203" pitchFamily="34" charset="0"/>
                <a:cs typeface="Lato" panose="020F0502020204030203" pitchFamily="34" charset="0"/>
              </a:rPr>
              <a:t>the  </a:t>
            </a:r>
            <a:r>
              <a:rPr sz="2400" spc="-10" dirty="0">
                <a:latin typeface="Lato" panose="020F0502020204030203" pitchFamily="34" charset="0"/>
                <a:ea typeface="Lato" panose="020F0502020204030203" pitchFamily="34" charset="0"/>
                <a:cs typeface="Lato" panose="020F0502020204030203" pitchFamily="34" charset="0"/>
              </a:rPr>
              <a:t>error </a:t>
            </a:r>
            <a:r>
              <a:rPr sz="2400" spc="-5" dirty="0">
                <a:latin typeface="Lato" panose="020F0502020204030203" pitchFamily="34" charset="0"/>
                <a:ea typeface="Lato" panose="020F0502020204030203" pitchFamily="34" charset="0"/>
                <a:cs typeface="Lato" panose="020F0502020204030203" pitchFamily="34" charset="0"/>
              </a:rPr>
              <a:t>in the</a:t>
            </a:r>
            <a:r>
              <a:rPr sz="2400"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model</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txBox="1"/>
          <p:nvPr/>
        </p:nvSpPr>
        <p:spPr>
          <a:xfrm>
            <a:off x="903279" y="5582416"/>
            <a:ext cx="7268545" cy="830356"/>
          </a:xfrm>
          <a:prstGeom prst="rect">
            <a:avLst/>
          </a:prstGeom>
        </p:spPr>
        <p:txBody>
          <a:bodyPr vert="horz" wrap="square" lIns="0" tIns="60325" rIns="0" bIns="0" rtlCol="0">
            <a:spAutoFit/>
          </a:bodyPr>
          <a:lstStyle/>
          <a:p>
            <a:pPr marL="15875" marR="5080" indent="-15875" algn="ctr">
              <a:lnSpc>
                <a:spcPts val="3030"/>
              </a:lnSpc>
              <a:spcBef>
                <a:spcPts val="475"/>
              </a:spcBef>
            </a:pPr>
            <a:r>
              <a:rPr sz="2400" b="1" spc="-10" dirty="0">
                <a:latin typeface="Lato" panose="020F0502020204030203" pitchFamily="34" charset="0"/>
                <a:ea typeface="Lato" panose="020F0502020204030203" pitchFamily="34" charset="0"/>
                <a:cs typeface="Lato" panose="020F0502020204030203" pitchFamily="34" charset="0"/>
              </a:rPr>
              <a:t>Never ever ever ever ever </a:t>
            </a:r>
            <a:r>
              <a:rPr sz="2400" spc="-15" dirty="0">
                <a:latin typeface="Lato" panose="020F0502020204030203" pitchFamily="34" charset="0"/>
                <a:ea typeface="Lato" panose="020F0502020204030203" pitchFamily="34" charset="0"/>
                <a:cs typeface="Lato" panose="020F0502020204030203" pitchFamily="34" charset="0"/>
              </a:rPr>
              <a:t>contaminate your </a:t>
            </a:r>
            <a:r>
              <a:rPr sz="2400" spc="-5" dirty="0">
                <a:latin typeface="Lato" panose="020F0502020204030203" pitchFamily="34" charset="0"/>
                <a:ea typeface="Lato" panose="020F0502020204030203" pitchFamily="34" charset="0"/>
                <a:cs typeface="Lato" panose="020F0502020204030203" pitchFamily="34" charset="0"/>
              </a:rPr>
              <a:t>model </a:t>
            </a:r>
            <a:r>
              <a:rPr sz="2400" spc="-10" dirty="0">
                <a:latin typeface="Lato" panose="020F0502020204030203" pitchFamily="34" charset="0"/>
                <a:ea typeface="Lato" panose="020F0502020204030203" pitchFamily="34" charset="0"/>
                <a:cs typeface="Lato" panose="020F0502020204030203" pitchFamily="34" charset="0"/>
              </a:rPr>
              <a:t>training </a:t>
            </a:r>
            <a:r>
              <a:rPr sz="2400" spc="-5" dirty="0">
                <a:latin typeface="Lato" panose="020F0502020204030203" pitchFamily="34" charset="0"/>
                <a:ea typeface="Lato" panose="020F0502020204030203" pitchFamily="34" charset="0"/>
                <a:cs typeface="Lato" panose="020F0502020204030203" pitchFamily="34" charset="0"/>
              </a:rPr>
              <a:t>with </a:t>
            </a:r>
            <a:r>
              <a:rPr sz="2400" spc="-20" dirty="0">
                <a:latin typeface="Lato" panose="020F0502020204030203" pitchFamily="34" charset="0"/>
                <a:ea typeface="Lato" panose="020F0502020204030203" pitchFamily="34" charset="0"/>
                <a:cs typeface="Lato" panose="020F0502020204030203" pitchFamily="34" charset="0"/>
              </a:rPr>
              <a:t>data from </a:t>
            </a:r>
            <a:r>
              <a:rPr sz="2400" dirty="0">
                <a:latin typeface="Lato" panose="020F0502020204030203" pitchFamily="34" charset="0"/>
                <a:ea typeface="Lato" panose="020F0502020204030203" pitchFamily="34" charset="0"/>
                <a:cs typeface="Lato" panose="020F0502020204030203" pitchFamily="34" charset="0"/>
              </a:rPr>
              <a:t>the </a:t>
            </a:r>
            <a:r>
              <a:rPr sz="2400" spc="-20" dirty="0">
                <a:latin typeface="Lato" panose="020F0502020204030203" pitchFamily="34" charset="0"/>
                <a:ea typeface="Lato" panose="020F0502020204030203" pitchFamily="34" charset="0"/>
                <a:cs typeface="Lato" panose="020F0502020204030203" pitchFamily="34" charset="0"/>
              </a:rPr>
              <a:t>test</a:t>
            </a:r>
            <a:r>
              <a:rPr sz="2400" spc="55"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set</a:t>
            </a:r>
            <a:r>
              <a:rPr lang="en-US" sz="2400" spc="-10" dirty="0">
                <a:latin typeface="Lato" panose="020F0502020204030203" pitchFamily="34" charset="0"/>
                <a:ea typeface="Lato" panose="020F0502020204030203" pitchFamily="34" charset="0"/>
                <a:cs typeface="Lato" panose="020F0502020204030203" pitchFamily="34" charset="0"/>
              </a:rPr>
              <a:t>!!!</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6" name="object 6"/>
          <p:cNvSpPr txBox="1"/>
          <p:nvPr/>
        </p:nvSpPr>
        <p:spPr>
          <a:xfrm>
            <a:off x="1435260" y="4264761"/>
            <a:ext cx="6204585" cy="457200"/>
          </a:xfrm>
          <a:prstGeom prst="rect">
            <a:avLst/>
          </a:prstGeom>
          <a:solidFill>
            <a:srgbClr val="D9D9D9"/>
          </a:solidFill>
          <a:ln w="25400">
            <a:solidFill>
              <a:srgbClr val="262626"/>
            </a:solidFill>
          </a:ln>
        </p:spPr>
        <p:txBody>
          <a:bodyPr vert="horz" wrap="square" lIns="0" tIns="64135" rIns="0" bIns="0" rtlCol="0">
            <a:spAutoFit/>
          </a:bodyPr>
          <a:lstStyle/>
          <a:p>
            <a:pPr algn="ctr">
              <a:lnSpc>
                <a:spcPct val="100000"/>
              </a:lnSpc>
              <a:spcBef>
                <a:spcPts val="505"/>
              </a:spcBef>
            </a:pPr>
            <a:r>
              <a:rPr sz="1800" spc="-15" dirty="0">
                <a:latin typeface="Lato" panose="020F0502020204030203" pitchFamily="34" charset="0"/>
                <a:ea typeface="Lato" panose="020F0502020204030203" pitchFamily="34" charset="0"/>
                <a:cs typeface="Lato" panose="020F0502020204030203" pitchFamily="34" charset="0"/>
              </a:rPr>
              <a:t>Data</a:t>
            </a:r>
            <a:r>
              <a:rPr sz="1800" dirty="0">
                <a:latin typeface="Lato" panose="020F0502020204030203" pitchFamily="34" charset="0"/>
                <a:ea typeface="Lato" panose="020F0502020204030203" pitchFamily="34" charset="0"/>
                <a:cs typeface="Lato" panose="020F0502020204030203" pitchFamily="34" charset="0"/>
              </a:rPr>
              <a:t> </a:t>
            </a:r>
            <a:r>
              <a:rPr sz="1800" spc="-5" dirty="0">
                <a:latin typeface="Lato" panose="020F0502020204030203" pitchFamily="34" charset="0"/>
                <a:ea typeface="Lato" panose="020F0502020204030203" pitchFamily="34" charset="0"/>
                <a:cs typeface="Lato" panose="020F0502020204030203" pitchFamily="34" charset="0"/>
              </a:rPr>
              <a:t>set</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7" name="object 7"/>
          <p:cNvSpPr txBox="1"/>
          <p:nvPr/>
        </p:nvSpPr>
        <p:spPr>
          <a:xfrm>
            <a:off x="1004191" y="5053884"/>
            <a:ext cx="4433570" cy="457200"/>
          </a:xfrm>
          <a:prstGeom prst="rect">
            <a:avLst/>
          </a:prstGeom>
          <a:solidFill>
            <a:schemeClr val="tx2">
              <a:lumMod val="20000"/>
              <a:lumOff val="80000"/>
            </a:schemeClr>
          </a:solidFill>
          <a:ln w="25400">
            <a:solidFill>
              <a:schemeClr val="tx2"/>
            </a:solidFill>
          </a:ln>
        </p:spPr>
        <p:txBody>
          <a:bodyPr vert="horz" wrap="square" lIns="0" tIns="64135" rIns="0" bIns="0" rtlCol="0">
            <a:spAutoFit/>
          </a:bodyPr>
          <a:lstStyle/>
          <a:p>
            <a:pPr algn="ctr">
              <a:lnSpc>
                <a:spcPct val="100000"/>
              </a:lnSpc>
              <a:spcBef>
                <a:spcPts val="505"/>
              </a:spcBef>
            </a:pPr>
            <a:r>
              <a:rPr sz="1800" spc="-25" dirty="0">
                <a:solidFill>
                  <a:schemeClr val="tx2"/>
                </a:solidFill>
                <a:latin typeface="Lato" panose="020F0502020204030203" pitchFamily="34" charset="0"/>
                <a:ea typeface="Lato" panose="020F0502020204030203" pitchFamily="34" charset="0"/>
                <a:cs typeface="Lato" panose="020F0502020204030203" pitchFamily="34" charset="0"/>
              </a:rPr>
              <a:t>Training</a:t>
            </a:r>
            <a:r>
              <a:rPr sz="1800" dirty="0">
                <a:solidFill>
                  <a:schemeClr val="tx2"/>
                </a:solidFill>
                <a:latin typeface="Lato" panose="020F0502020204030203" pitchFamily="34" charset="0"/>
                <a:ea typeface="Lato" panose="020F0502020204030203" pitchFamily="34" charset="0"/>
                <a:cs typeface="Lato" panose="020F0502020204030203" pitchFamily="34" charset="0"/>
              </a:rPr>
              <a:t> </a:t>
            </a:r>
            <a:r>
              <a:rPr sz="1800" spc="-15" dirty="0">
                <a:solidFill>
                  <a:schemeClr val="tx2"/>
                </a:solidFill>
                <a:latin typeface="Lato" panose="020F0502020204030203" pitchFamily="34" charset="0"/>
                <a:ea typeface="Lato" panose="020F0502020204030203" pitchFamily="34" charset="0"/>
                <a:cs typeface="Lato" panose="020F0502020204030203" pitchFamily="34" charset="0"/>
              </a:rPr>
              <a:t>data</a:t>
            </a:r>
            <a:endParaRPr sz="1800">
              <a:solidFill>
                <a:schemeClr val="tx2"/>
              </a:solidFill>
              <a:latin typeface="Lato" panose="020F0502020204030203" pitchFamily="34" charset="0"/>
              <a:ea typeface="Lato" panose="020F0502020204030203" pitchFamily="34" charset="0"/>
              <a:cs typeface="Lato" panose="020F0502020204030203" pitchFamily="34" charset="0"/>
            </a:endParaRPr>
          </a:p>
        </p:txBody>
      </p:sp>
      <p:sp>
        <p:nvSpPr>
          <p:cNvPr id="9" name="object 9"/>
          <p:cNvSpPr txBox="1"/>
          <p:nvPr/>
        </p:nvSpPr>
        <p:spPr>
          <a:xfrm>
            <a:off x="6159221" y="5053884"/>
            <a:ext cx="1771014" cy="457200"/>
          </a:xfrm>
          <a:prstGeom prst="rect">
            <a:avLst/>
          </a:prstGeom>
          <a:solidFill>
            <a:schemeClr val="accent4">
              <a:lumMod val="40000"/>
              <a:lumOff val="60000"/>
            </a:schemeClr>
          </a:solidFill>
          <a:ln w="25400">
            <a:solidFill>
              <a:schemeClr val="accent4">
                <a:lumMod val="75000"/>
              </a:schemeClr>
            </a:solidFill>
          </a:ln>
        </p:spPr>
        <p:txBody>
          <a:bodyPr vert="horz" wrap="square" lIns="0" tIns="64135" rIns="0" bIns="0" rtlCol="0">
            <a:spAutoFit/>
          </a:bodyPr>
          <a:lstStyle/>
          <a:p>
            <a:pPr marL="328930">
              <a:lnSpc>
                <a:spcPct val="100000"/>
              </a:lnSpc>
              <a:spcBef>
                <a:spcPts val="505"/>
              </a:spcBef>
            </a:pPr>
            <a:r>
              <a:rPr sz="1800" spc="-30" dirty="0">
                <a:solidFill>
                  <a:schemeClr val="accent4">
                    <a:lumMod val="50000"/>
                  </a:schemeClr>
                </a:solidFill>
                <a:latin typeface="Lato Medium" panose="020F0502020204030203" pitchFamily="34" charset="0"/>
                <a:ea typeface="Lato Medium" panose="020F0502020204030203" pitchFamily="34" charset="0"/>
                <a:cs typeface="Lato Medium" panose="020F0502020204030203" pitchFamily="34" charset="0"/>
              </a:rPr>
              <a:t>Testing</a:t>
            </a:r>
            <a:r>
              <a:rPr sz="1800" spc="-10" dirty="0">
                <a:solidFill>
                  <a:schemeClr val="accent4">
                    <a:lumMod val="50000"/>
                  </a:schemeClr>
                </a:solidFill>
                <a:latin typeface="Lato Medium" panose="020F0502020204030203" pitchFamily="34" charset="0"/>
                <a:ea typeface="Lato Medium" panose="020F0502020204030203" pitchFamily="34" charset="0"/>
                <a:cs typeface="Lato Medium" panose="020F0502020204030203" pitchFamily="34" charset="0"/>
              </a:rPr>
              <a:t> </a:t>
            </a:r>
            <a:r>
              <a:rPr sz="1800" spc="-15" dirty="0">
                <a:solidFill>
                  <a:schemeClr val="accent4">
                    <a:lumMod val="50000"/>
                  </a:schemeClr>
                </a:solidFill>
                <a:latin typeface="Lato Medium" panose="020F0502020204030203" pitchFamily="34" charset="0"/>
                <a:ea typeface="Lato Medium" panose="020F0502020204030203" pitchFamily="34" charset="0"/>
                <a:cs typeface="Lato Medium" panose="020F0502020204030203" pitchFamily="34" charset="0"/>
              </a:rPr>
              <a:t>data</a:t>
            </a:r>
            <a:endParaRPr sz="1800" dirty="0">
              <a:solidFill>
                <a:schemeClr val="accent4">
                  <a:lumMod val="50000"/>
                </a:schemeClr>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10" name="object 10"/>
          <p:cNvSpPr/>
          <p:nvPr/>
        </p:nvSpPr>
        <p:spPr>
          <a:xfrm>
            <a:off x="1004191" y="4757192"/>
            <a:ext cx="431165" cy="302895"/>
          </a:xfrm>
          <a:custGeom>
            <a:avLst/>
            <a:gdLst/>
            <a:ahLst/>
            <a:cxnLst/>
            <a:rect l="l" t="t" r="r" b="b"/>
            <a:pathLst>
              <a:path w="431165" h="302895">
                <a:moveTo>
                  <a:pt x="431069" y="0"/>
                </a:moveTo>
                <a:lnTo>
                  <a:pt x="0" y="302436"/>
                </a:lnTo>
              </a:path>
            </a:pathLst>
          </a:custGeom>
          <a:ln w="25400">
            <a:solidFill>
              <a:srgbClr val="000000"/>
            </a:solidFill>
          </a:ln>
        </p:spPr>
        <p:txBody>
          <a:bodyPr wrap="square" lIns="0" tIns="0" rIns="0" bIns="0" rtlCol="0"/>
          <a:lstStyle/>
          <a:p>
            <a:endParaRPr/>
          </a:p>
        </p:txBody>
      </p:sp>
      <p:sp>
        <p:nvSpPr>
          <p:cNvPr id="11" name="object 11"/>
          <p:cNvSpPr/>
          <p:nvPr/>
        </p:nvSpPr>
        <p:spPr>
          <a:xfrm>
            <a:off x="7628425" y="4769296"/>
            <a:ext cx="302260" cy="314960"/>
          </a:xfrm>
          <a:custGeom>
            <a:avLst/>
            <a:gdLst/>
            <a:ahLst/>
            <a:cxnLst/>
            <a:rect l="l" t="t" r="r" b="b"/>
            <a:pathLst>
              <a:path w="302259" h="314960">
                <a:moveTo>
                  <a:pt x="301723" y="314540"/>
                </a:moveTo>
                <a:lnTo>
                  <a:pt x="0" y="0"/>
                </a:lnTo>
              </a:path>
            </a:pathLst>
          </a:custGeom>
          <a:ln w="25400">
            <a:solidFill>
              <a:srgbClr val="000000"/>
            </a:solidFill>
          </a:ln>
        </p:spPr>
        <p:txBody>
          <a:bodyPr wrap="square" lIns="0" tIns="0" rIns="0" bIns="0" rtlCol="0"/>
          <a:lstStyle/>
          <a:p>
            <a:endParaRPr/>
          </a:p>
        </p:txBody>
      </p:sp>
      <p:sp>
        <p:nvSpPr>
          <p:cNvPr id="12" name="object 12"/>
          <p:cNvSpPr/>
          <p:nvPr/>
        </p:nvSpPr>
        <p:spPr>
          <a:xfrm>
            <a:off x="5868363" y="4757192"/>
            <a:ext cx="302260" cy="314960"/>
          </a:xfrm>
          <a:custGeom>
            <a:avLst/>
            <a:gdLst/>
            <a:ahLst/>
            <a:cxnLst/>
            <a:rect l="l" t="t" r="r" b="b"/>
            <a:pathLst>
              <a:path w="302260" h="314960">
                <a:moveTo>
                  <a:pt x="301723" y="314540"/>
                </a:moveTo>
                <a:lnTo>
                  <a:pt x="0" y="0"/>
                </a:lnTo>
              </a:path>
            </a:pathLst>
          </a:custGeom>
          <a:ln w="25400">
            <a:solidFill>
              <a:srgbClr val="000000"/>
            </a:solidFill>
          </a:ln>
        </p:spPr>
        <p:txBody>
          <a:bodyPr wrap="square" lIns="0" tIns="0" rIns="0" bIns="0" rtlCol="0"/>
          <a:lstStyle/>
          <a:p>
            <a:endParaRPr/>
          </a:p>
        </p:txBody>
      </p:sp>
      <p:sp>
        <p:nvSpPr>
          <p:cNvPr id="13" name="object 13"/>
          <p:cNvSpPr/>
          <p:nvPr/>
        </p:nvSpPr>
        <p:spPr>
          <a:xfrm>
            <a:off x="5425895" y="4757192"/>
            <a:ext cx="431165" cy="302895"/>
          </a:xfrm>
          <a:custGeom>
            <a:avLst/>
            <a:gdLst/>
            <a:ahLst/>
            <a:cxnLst/>
            <a:rect l="l" t="t" r="r" b="b"/>
            <a:pathLst>
              <a:path w="431164" h="302895">
                <a:moveTo>
                  <a:pt x="431069" y="0"/>
                </a:moveTo>
                <a:lnTo>
                  <a:pt x="0" y="302436"/>
                </a:lnTo>
              </a:path>
            </a:pathLst>
          </a:custGeom>
          <a:ln w="25400">
            <a:solidFill>
              <a:srgbClr val="000000"/>
            </a:solidFill>
          </a:ln>
        </p:spPr>
        <p:txBody>
          <a:bodyPr wrap="square" lIns="0" tIns="0" rIns="0" bIns="0" rtlCol="0"/>
          <a:lstStyle/>
          <a:p>
            <a:endParaRPr/>
          </a:p>
        </p:txBody>
      </p:sp>
      <p:pic>
        <p:nvPicPr>
          <p:cNvPr id="3074" name="Picture 2" descr="Oh No You Didnt GIF by happydog">
            <a:extLst>
              <a:ext uri="{FF2B5EF4-FFF2-40B4-BE49-F238E27FC236}">
                <a16:creationId xmlns:a16="http://schemas.microsoft.com/office/drawing/2014/main" id="{C299BF2B-D7CE-9A40-8141-767F57C7B7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3596" y="5582416"/>
            <a:ext cx="1238438" cy="10449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38" y="1507188"/>
            <a:ext cx="2802255" cy="942566"/>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sz="2400" b="1" spc="-15" dirty="0">
                <a:latin typeface="Lato" panose="020F0502020204030203" pitchFamily="34" charset="0"/>
                <a:ea typeface="Lato" panose="020F0502020204030203" pitchFamily="34" charset="0"/>
                <a:cs typeface="Lato" panose="020F0502020204030203" pitchFamily="34" charset="0"/>
              </a:rPr>
              <a:t>Regression</a:t>
            </a:r>
            <a:endParaRPr sz="2400" b="1" dirty="0">
              <a:latin typeface="Lato" panose="020F0502020204030203" pitchFamily="34" charset="0"/>
              <a:ea typeface="Lato" panose="020F0502020204030203" pitchFamily="34" charset="0"/>
              <a:cs typeface="Lato" panose="020F0502020204030203" pitchFamily="34" charset="0"/>
            </a:endParaRPr>
          </a:p>
          <a:p>
            <a:pPr marL="469900">
              <a:lnSpc>
                <a:spcPct val="100000"/>
              </a:lnSpc>
              <a:spcBef>
                <a:spcPts val="695"/>
              </a:spcBef>
            </a:pPr>
            <a:r>
              <a:rPr sz="2400"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Decision</a:t>
            </a:r>
            <a:r>
              <a:rPr sz="2400" spc="-140"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trees</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txBox="1"/>
          <p:nvPr/>
        </p:nvSpPr>
        <p:spPr>
          <a:xfrm>
            <a:off x="683669" y="6508987"/>
            <a:ext cx="596900" cy="299720"/>
          </a:xfrm>
          <a:prstGeom prst="rect">
            <a:avLst/>
          </a:prstGeom>
        </p:spPr>
        <p:txBody>
          <a:bodyPr vert="horz" wrap="square" lIns="0" tIns="12700" rIns="0" bIns="0" rtlCol="0">
            <a:spAutoFit/>
          </a:bodyPr>
          <a:lstStyle/>
          <a:p>
            <a:pPr marL="12700">
              <a:lnSpc>
                <a:spcPct val="100000"/>
              </a:lnSpc>
              <a:spcBef>
                <a:spcPts val="100"/>
              </a:spcBef>
            </a:pPr>
            <a:r>
              <a:rPr spc="-15" dirty="0">
                <a:latin typeface="Calibri"/>
                <a:cs typeface="Calibri"/>
              </a:rPr>
              <a:t>Kd </a:t>
            </a:r>
            <a:r>
              <a:rPr dirty="0">
                <a:latin typeface="Calibri"/>
                <a:cs typeface="Calibri"/>
              </a:rPr>
              <a:t>=</a:t>
            </a:r>
            <a:r>
              <a:rPr spc="-65" dirty="0">
                <a:latin typeface="Calibri"/>
                <a:cs typeface="Calibri"/>
              </a:rPr>
              <a:t> </a:t>
            </a:r>
            <a:r>
              <a:rPr dirty="0">
                <a:latin typeface="Calibri"/>
                <a:cs typeface="Calibri"/>
              </a:rPr>
              <a:t>2</a:t>
            </a:r>
            <a:endParaRPr>
              <a:latin typeface="Calibri"/>
              <a:cs typeface="Calibri"/>
            </a:endParaRPr>
          </a:p>
        </p:txBody>
      </p:sp>
      <p:sp>
        <p:nvSpPr>
          <p:cNvPr id="6" name="object 6"/>
          <p:cNvSpPr txBox="1"/>
          <p:nvPr/>
        </p:nvSpPr>
        <p:spPr>
          <a:xfrm>
            <a:off x="2244930" y="3691973"/>
            <a:ext cx="1195070" cy="299720"/>
          </a:xfrm>
          <a:prstGeom prst="rect">
            <a:avLst/>
          </a:prstGeom>
        </p:spPr>
        <p:txBody>
          <a:bodyPr vert="horz" wrap="square" lIns="0" tIns="12700" rIns="0" bIns="0" rtlCol="0">
            <a:spAutoFit/>
          </a:bodyPr>
          <a:lstStyle/>
          <a:p>
            <a:pPr marL="12700">
              <a:lnSpc>
                <a:spcPct val="100000"/>
              </a:lnSpc>
              <a:spcBef>
                <a:spcPts val="100"/>
              </a:spcBef>
            </a:pPr>
            <a:r>
              <a:rPr spc="-5" dirty="0">
                <a:latin typeface="Calibri"/>
                <a:cs typeface="Calibri"/>
              </a:rPr>
              <a:t>Diffusion </a:t>
            </a:r>
            <a:r>
              <a:rPr dirty="0">
                <a:latin typeface="Calibri"/>
                <a:cs typeface="Calibri"/>
              </a:rPr>
              <a:t>&gt;</a:t>
            </a:r>
            <a:r>
              <a:rPr spc="-60" dirty="0">
                <a:latin typeface="Calibri"/>
                <a:cs typeface="Calibri"/>
              </a:rPr>
              <a:t> </a:t>
            </a:r>
            <a:r>
              <a:rPr dirty="0">
                <a:latin typeface="Calibri"/>
                <a:cs typeface="Calibri"/>
              </a:rPr>
              <a:t>6</a:t>
            </a:r>
            <a:endParaRPr>
              <a:latin typeface="Calibri"/>
              <a:cs typeface="Calibri"/>
            </a:endParaRPr>
          </a:p>
        </p:txBody>
      </p:sp>
      <p:sp>
        <p:nvSpPr>
          <p:cNvPr id="7" name="object 7"/>
          <p:cNvSpPr txBox="1"/>
          <p:nvPr/>
        </p:nvSpPr>
        <p:spPr>
          <a:xfrm>
            <a:off x="5446388" y="3553475"/>
            <a:ext cx="1007110" cy="570865"/>
          </a:xfrm>
          <a:prstGeom prst="rect">
            <a:avLst/>
          </a:prstGeom>
        </p:spPr>
        <p:txBody>
          <a:bodyPr vert="horz" wrap="square" lIns="0" tIns="24765" rIns="0" bIns="0" rtlCol="0">
            <a:spAutoFit/>
          </a:bodyPr>
          <a:lstStyle/>
          <a:p>
            <a:pPr marL="12700" marR="5080">
              <a:lnSpc>
                <a:spcPts val="2130"/>
              </a:lnSpc>
              <a:spcBef>
                <a:spcPts val="195"/>
              </a:spcBef>
            </a:pPr>
            <a:r>
              <a:rPr spc="-5" dirty="0">
                <a:latin typeface="Calibri"/>
                <a:cs typeface="Calibri"/>
              </a:rPr>
              <a:t>H-bond  </a:t>
            </a:r>
            <a:r>
              <a:rPr spc="-10" dirty="0">
                <a:latin typeface="Calibri"/>
                <a:cs typeface="Calibri"/>
              </a:rPr>
              <a:t>donors </a:t>
            </a:r>
            <a:r>
              <a:rPr dirty="0">
                <a:latin typeface="Calibri"/>
                <a:cs typeface="Calibri"/>
              </a:rPr>
              <a:t>&gt;</a:t>
            </a:r>
            <a:r>
              <a:rPr spc="-60" dirty="0">
                <a:latin typeface="Calibri"/>
                <a:cs typeface="Calibri"/>
              </a:rPr>
              <a:t> </a:t>
            </a:r>
            <a:r>
              <a:rPr dirty="0">
                <a:latin typeface="Calibri"/>
                <a:cs typeface="Calibri"/>
              </a:rPr>
              <a:t>1</a:t>
            </a:r>
          </a:p>
        </p:txBody>
      </p:sp>
      <p:sp>
        <p:nvSpPr>
          <p:cNvPr id="8" name="object 8"/>
          <p:cNvSpPr txBox="1"/>
          <p:nvPr/>
        </p:nvSpPr>
        <p:spPr>
          <a:xfrm>
            <a:off x="4484180" y="4634310"/>
            <a:ext cx="1257300" cy="570865"/>
          </a:xfrm>
          <a:prstGeom prst="rect">
            <a:avLst/>
          </a:prstGeom>
        </p:spPr>
        <p:txBody>
          <a:bodyPr vert="horz" wrap="square" lIns="0" tIns="24765" rIns="0" bIns="0" rtlCol="0">
            <a:spAutoFit/>
          </a:bodyPr>
          <a:lstStyle/>
          <a:p>
            <a:pPr marL="12700" marR="5080">
              <a:lnSpc>
                <a:spcPts val="2130"/>
              </a:lnSpc>
              <a:spcBef>
                <a:spcPts val="195"/>
              </a:spcBef>
            </a:pPr>
            <a:r>
              <a:rPr spc="-5" dirty="0">
                <a:latin typeface="Calibri"/>
                <a:cs typeface="Calibri"/>
              </a:rPr>
              <a:t>H-bond  </a:t>
            </a:r>
            <a:r>
              <a:rPr spc="-10" dirty="0">
                <a:latin typeface="Calibri"/>
                <a:cs typeface="Calibri"/>
              </a:rPr>
              <a:t>acceptors </a:t>
            </a:r>
            <a:r>
              <a:rPr dirty="0">
                <a:latin typeface="Calibri"/>
                <a:cs typeface="Calibri"/>
              </a:rPr>
              <a:t>&lt;</a:t>
            </a:r>
            <a:r>
              <a:rPr spc="-55" dirty="0">
                <a:latin typeface="Calibri"/>
                <a:cs typeface="Calibri"/>
              </a:rPr>
              <a:t> </a:t>
            </a:r>
            <a:r>
              <a:rPr dirty="0">
                <a:latin typeface="Calibri"/>
                <a:cs typeface="Calibri"/>
              </a:rPr>
              <a:t>1</a:t>
            </a:r>
            <a:endParaRPr>
              <a:latin typeface="Calibri"/>
              <a:cs typeface="Calibri"/>
            </a:endParaRPr>
          </a:p>
        </p:txBody>
      </p:sp>
      <p:sp>
        <p:nvSpPr>
          <p:cNvPr id="9" name="object 9"/>
          <p:cNvSpPr txBox="1"/>
          <p:nvPr/>
        </p:nvSpPr>
        <p:spPr>
          <a:xfrm>
            <a:off x="6405331" y="4957474"/>
            <a:ext cx="1195070" cy="299720"/>
          </a:xfrm>
          <a:prstGeom prst="rect">
            <a:avLst/>
          </a:prstGeom>
        </p:spPr>
        <p:txBody>
          <a:bodyPr vert="horz" wrap="square" lIns="0" tIns="12700" rIns="0" bIns="0" rtlCol="0">
            <a:spAutoFit/>
          </a:bodyPr>
          <a:lstStyle/>
          <a:p>
            <a:pPr marL="12700">
              <a:lnSpc>
                <a:spcPct val="100000"/>
              </a:lnSpc>
              <a:spcBef>
                <a:spcPts val="100"/>
              </a:spcBef>
            </a:pPr>
            <a:r>
              <a:rPr spc="-5" dirty="0">
                <a:latin typeface="Calibri"/>
                <a:cs typeface="Calibri"/>
              </a:rPr>
              <a:t>Diffusion </a:t>
            </a:r>
            <a:r>
              <a:rPr dirty="0">
                <a:latin typeface="Calibri"/>
                <a:cs typeface="Calibri"/>
              </a:rPr>
              <a:t>&gt;</a:t>
            </a:r>
            <a:r>
              <a:rPr spc="-60" dirty="0">
                <a:latin typeface="Calibri"/>
                <a:cs typeface="Calibri"/>
              </a:rPr>
              <a:t> </a:t>
            </a:r>
            <a:r>
              <a:rPr dirty="0">
                <a:latin typeface="Calibri"/>
                <a:cs typeface="Calibri"/>
              </a:rPr>
              <a:t>3</a:t>
            </a:r>
            <a:endParaRPr>
              <a:latin typeface="Calibri"/>
              <a:cs typeface="Calibri"/>
            </a:endParaRPr>
          </a:p>
        </p:txBody>
      </p:sp>
      <p:sp>
        <p:nvSpPr>
          <p:cNvPr id="10" name="object 10"/>
          <p:cNvSpPr txBox="1"/>
          <p:nvPr/>
        </p:nvSpPr>
        <p:spPr>
          <a:xfrm>
            <a:off x="1221783" y="4849050"/>
            <a:ext cx="1343025" cy="299720"/>
          </a:xfrm>
          <a:prstGeom prst="rect">
            <a:avLst/>
          </a:prstGeom>
        </p:spPr>
        <p:txBody>
          <a:bodyPr vert="horz" wrap="square" lIns="0" tIns="12700" rIns="0" bIns="0" rtlCol="0">
            <a:spAutoFit/>
          </a:bodyPr>
          <a:lstStyle/>
          <a:p>
            <a:pPr marL="12700">
              <a:lnSpc>
                <a:spcPct val="100000"/>
              </a:lnSpc>
              <a:spcBef>
                <a:spcPts val="100"/>
              </a:spcBef>
            </a:pPr>
            <a:r>
              <a:rPr dirty="0">
                <a:latin typeface="Calibri"/>
                <a:cs typeface="Calibri"/>
              </a:rPr>
              <a:t>C=C bonds &gt;</a:t>
            </a:r>
            <a:r>
              <a:rPr spc="-85" dirty="0">
                <a:latin typeface="Calibri"/>
                <a:cs typeface="Calibri"/>
              </a:rPr>
              <a:t> </a:t>
            </a:r>
            <a:r>
              <a:rPr dirty="0">
                <a:latin typeface="Calibri"/>
                <a:cs typeface="Calibri"/>
              </a:rPr>
              <a:t>0</a:t>
            </a:r>
            <a:endParaRPr>
              <a:latin typeface="Calibri"/>
              <a:cs typeface="Calibri"/>
            </a:endParaRPr>
          </a:p>
        </p:txBody>
      </p:sp>
      <p:sp>
        <p:nvSpPr>
          <p:cNvPr id="11" name="object 11"/>
          <p:cNvSpPr/>
          <p:nvPr/>
        </p:nvSpPr>
        <p:spPr>
          <a:xfrm>
            <a:off x="2849006" y="2925665"/>
            <a:ext cx="1824989" cy="753110"/>
          </a:xfrm>
          <a:custGeom>
            <a:avLst/>
            <a:gdLst/>
            <a:ahLst/>
            <a:cxnLst/>
            <a:rect l="l" t="t" r="r" b="b"/>
            <a:pathLst>
              <a:path w="1824989" h="753110">
                <a:moveTo>
                  <a:pt x="56229" y="681984"/>
                </a:moveTo>
                <a:lnTo>
                  <a:pt x="0" y="745987"/>
                </a:lnTo>
                <a:lnTo>
                  <a:pt x="84938" y="752570"/>
                </a:lnTo>
                <a:lnTo>
                  <a:pt x="72378" y="721688"/>
                </a:lnTo>
                <a:lnTo>
                  <a:pt x="94069" y="712866"/>
                </a:lnTo>
                <a:lnTo>
                  <a:pt x="68789" y="712866"/>
                </a:lnTo>
                <a:lnTo>
                  <a:pt x="56229" y="681984"/>
                </a:lnTo>
                <a:close/>
              </a:path>
              <a:path w="1824989" h="753110">
                <a:moveTo>
                  <a:pt x="1821365" y="0"/>
                </a:moveTo>
                <a:lnTo>
                  <a:pt x="68789" y="712866"/>
                </a:lnTo>
                <a:lnTo>
                  <a:pt x="94069" y="712866"/>
                </a:lnTo>
                <a:lnTo>
                  <a:pt x="1824954" y="8822"/>
                </a:lnTo>
                <a:lnTo>
                  <a:pt x="1821365" y="0"/>
                </a:lnTo>
                <a:close/>
              </a:path>
            </a:pathLst>
          </a:custGeom>
          <a:solidFill>
            <a:srgbClr val="4A7EBB"/>
          </a:solidFill>
        </p:spPr>
        <p:txBody>
          <a:bodyPr wrap="square" lIns="0" tIns="0" rIns="0" bIns="0" rtlCol="0"/>
          <a:lstStyle/>
          <a:p>
            <a:endParaRPr>
              <a:solidFill>
                <a:schemeClr val="accent2">
                  <a:lumMod val="75000"/>
                </a:schemeClr>
              </a:solidFill>
            </a:endParaRPr>
          </a:p>
        </p:txBody>
      </p:sp>
      <p:sp>
        <p:nvSpPr>
          <p:cNvPr id="12" name="object 12"/>
          <p:cNvSpPr/>
          <p:nvPr/>
        </p:nvSpPr>
        <p:spPr>
          <a:xfrm>
            <a:off x="4670140" y="2925766"/>
            <a:ext cx="1285875" cy="609600"/>
          </a:xfrm>
          <a:custGeom>
            <a:avLst/>
            <a:gdLst/>
            <a:ahLst/>
            <a:cxnLst/>
            <a:rect l="l" t="t" r="r" b="b"/>
            <a:pathLst>
              <a:path w="1285875" h="609600">
                <a:moveTo>
                  <a:pt x="4051" y="0"/>
                </a:moveTo>
                <a:lnTo>
                  <a:pt x="0" y="8620"/>
                </a:lnTo>
                <a:lnTo>
                  <a:pt x="1214625" y="579295"/>
                </a:lnTo>
                <a:lnTo>
                  <a:pt x="1200449" y="609469"/>
                </a:lnTo>
                <a:lnTo>
                  <a:pt x="1285618" y="607388"/>
                </a:lnTo>
                <a:lnTo>
                  <a:pt x="1256655" y="570674"/>
                </a:lnTo>
                <a:lnTo>
                  <a:pt x="1218676" y="570674"/>
                </a:lnTo>
                <a:lnTo>
                  <a:pt x="4051" y="0"/>
                </a:lnTo>
                <a:close/>
              </a:path>
              <a:path w="1285875" h="609600">
                <a:moveTo>
                  <a:pt x="1232852" y="540501"/>
                </a:moveTo>
                <a:lnTo>
                  <a:pt x="1218676" y="570674"/>
                </a:lnTo>
                <a:lnTo>
                  <a:pt x="1256655" y="570674"/>
                </a:lnTo>
                <a:lnTo>
                  <a:pt x="1232852" y="540501"/>
                </a:lnTo>
                <a:close/>
              </a:path>
            </a:pathLst>
          </a:custGeom>
          <a:solidFill>
            <a:srgbClr val="4A7EBB"/>
          </a:solidFill>
        </p:spPr>
        <p:txBody>
          <a:bodyPr wrap="square" lIns="0" tIns="0" rIns="0" bIns="0" rtlCol="0"/>
          <a:lstStyle/>
          <a:p>
            <a:endParaRPr/>
          </a:p>
        </p:txBody>
      </p:sp>
      <p:sp>
        <p:nvSpPr>
          <p:cNvPr id="13" name="object 13"/>
          <p:cNvSpPr/>
          <p:nvPr/>
        </p:nvSpPr>
        <p:spPr>
          <a:xfrm>
            <a:off x="5119514" y="4175259"/>
            <a:ext cx="838835" cy="438784"/>
          </a:xfrm>
          <a:custGeom>
            <a:avLst/>
            <a:gdLst/>
            <a:ahLst/>
            <a:cxnLst/>
            <a:rect l="l" t="t" r="r" b="b"/>
            <a:pathLst>
              <a:path w="838835" h="438785">
                <a:moveTo>
                  <a:pt x="50050" y="369787"/>
                </a:moveTo>
                <a:lnTo>
                  <a:pt x="0" y="438729"/>
                </a:lnTo>
                <a:lnTo>
                  <a:pt x="85183" y="437404"/>
                </a:lnTo>
                <a:lnTo>
                  <a:pt x="69813" y="407822"/>
                </a:lnTo>
                <a:lnTo>
                  <a:pt x="86079" y="399370"/>
                </a:lnTo>
                <a:lnTo>
                  <a:pt x="65421" y="399370"/>
                </a:lnTo>
                <a:lnTo>
                  <a:pt x="50050" y="369787"/>
                </a:lnTo>
                <a:close/>
              </a:path>
              <a:path w="838835" h="438785">
                <a:moveTo>
                  <a:pt x="834048" y="0"/>
                </a:moveTo>
                <a:lnTo>
                  <a:pt x="65421" y="399370"/>
                </a:lnTo>
                <a:lnTo>
                  <a:pt x="86079" y="399370"/>
                </a:lnTo>
                <a:lnTo>
                  <a:pt x="838440" y="8451"/>
                </a:lnTo>
                <a:lnTo>
                  <a:pt x="834048" y="0"/>
                </a:lnTo>
                <a:close/>
              </a:path>
            </a:pathLst>
          </a:custGeom>
          <a:solidFill>
            <a:srgbClr val="4A7EBB"/>
          </a:solidFill>
        </p:spPr>
        <p:txBody>
          <a:bodyPr wrap="square" lIns="0" tIns="0" rIns="0" bIns="0" rtlCol="0"/>
          <a:lstStyle/>
          <a:p>
            <a:endParaRPr/>
          </a:p>
        </p:txBody>
      </p:sp>
      <p:sp>
        <p:nvSpPr>
          <p:cNvPr id="14" name="object 14"/>
          <p:cNvSpPr/>
          <p:nvPr/>
        </p:nvSpPr>
        <p:spPr>
          <a:xfrm>
            <a:off x="5952978" y="4175619"/>
            <a:ext cx="1056640" cy="762000"/>
          </a:xfrm>
          <a:custGeom>
            <a:avLst/>
            <a:gdLst/>
            <a:ahLst/>
            <a:cxnLst/>
            <a:rect l="l" t="t" r="r" b="b"/>
            <a:pathLst>
              <a:path w="1056640" h="762000">
                <a:moveTo>
                  <a:pt x="5560" y="0"/>
                </a:moveTo>
                <a:lnTo>
                  <a:pt x="0" y="7733"/>
                </a:lnTo>
                <a:lnTo>
                  <a:pt x="991781" y="720914"/>
                </a:lnTo>
                <a:lnTo>
                  <a:pt x="972318" y="747980"/>
                </a:lnTo>
                <a:lnTo>
                  <a:pt x="1056426" y="761535"/>
                </a:lnTo>
                <a:lnTo>
                  <a:pt x="1031024" y="713181"/>
                </a:lnTo>
                <a:lnTo>
                  <a:pt x="997342" y="713181"/>
                </a:lnTo>
                <a:lnTo>
                  <a:pt x="5560" y="0"/>
                </a:lnTo>
                <a:close/>
              </a:path>
              <a:path w="1056640" h="762000">
                <a:moveTo>
                  <a:pt x="1016805" y="686114"/>
                </a:moveTo>
                <a:lnTo>
                  <a:pt x="997342" y="713181"/>
                </a:lnTo>
                <a:lnTo>
                  <a:pt x="1031024" y="713181"/>
                </a:lnTo>
                <a:lnTo>
                  <a:pt x="1016805" y="686114"/>
                </a:lnTo>
                <a:close/>
              </a:path>
            </a:pathLst>
          </a:custGeom>
          <a:solidFill>
            <a:srgbClr val="4A7EBB"/>
          </a:solidFill>
        </p:spPr>
        <p:txBody>
          <a:bodyPr wrap="square" lIns="0" tIns="0" rIns="0" bIns="0" rtlCol="0"/>
          <a:lstStyle/>
          <a:p>
            <a:endParaRPr/>
          </a:p>
        </p:txBody>
      </p:sp>
      <p:sp>
        <p:nvSpPr>
          <p:cNvPr id="15" name="object 15"/>
          <p:cNvSpPr/>
          <p:nvPr/>
        </p:nvSpPr>
        <p:spPr>
          <a:xfrm>
            <a:off x="6749501" y="5305548"/>
            <a:ext cx="264795" cy="1183640"/>
          </a:xfrm>
          <a:custGeom>
            <a:avLst/>
            <a:gdLst/>
            <a:ahLst/>
            <a:cxnLst/>
            <a:rect l="l" t="t" r="r" b="b"/>
            <a:pathLst>
              <a:path w="264795" h="1183639">
                <a:moveTo>
                  <a:pt x="0" y="1100906"/>
                </a:moveTo>
                <a:lnTo>
                  <a:pt x="22340" y="1183119"/>
                </a:lnTo>
                <a:lnTo>
                  <a:pt x="74706" y="1115919"/>
                </a:lnTo>
                <a:lnTo>
                  <a:pt x="42021" y="1109351"/>
                </a:lnTo>
                <a:lnTo>
                  <a:pt x="42398" y="1107474"/>
                </a:lnTo>
                <a:lnTo>
                  <a:pt x="32683" y="1107474"/>
                </a:lnTo>
                <a:lnTo>
                  <a:pt x="0" y="1100906"/>
                </a:lnTo>
                <a:close/>
              </a:path>
              <a:path w="264795" h="1183639">
                <a:moveTo>
                  <a:pt x="255235" y="0"/>
                </a:moveTo>
                <a:lnTo>
                  <a:pt x="32683" y="1107474"/>
                </a:lnTo>
                <a:lnTo>
                  <a:pt x="42398" y="1107474"/>
                </a:lnTo>
                <a:lnTo>
                  <a:pt x="264574" y="1875"/>
                </a:lnTo>
                <a:lnTo>
                  <a:pt x="255235" y="0"/>
                </a:lnTo>
                <a:close/>
              </a:path>
            </a:pathLst>
          </a:custGeom>
          <a:solidFill>
            <a:srgbClr val="4A7EBB"/>
          </a:solidFill>
        </p:spPr>
        <p:txBody>
          <a:bodyPr wrap="square" lIns="0" tIns="0" rIns="0" bIns="0" rtlCol="0"/>
          <a:lstStyle/>
          <a:p>
            <a:endParaRPr/>
          </a:p>
        </p:txBody>
      </p:sp>
      <p:sp>
        <p:nvSpPr>
          <p:cNvPr id="16" name="object 16"/>
          <p:cNvSpPr/>
          <p:nvPr/>
        </p:nvSpPr>
        <p:spPr>
          <a:xfrm>
            <a:off x="7006117" y="5303041"/>
            <a:ext cx="1242060" cy="1186180"/>
          </a:xfrm>
          <a:custGeom>
            <a:avLst/>
            <a:gdLst/>
            <a:ahLst/>
            <a:cxnLst/>
            <a:rect l="l" t="t" r="r" b="b"/>
            <a:pathLst>
              <a:path w="1242059" h="1186179">
                <a:moveTo>
                  <a:pt x="6577" y="0"/>
                </a:moveTo>
                <a:lnTo>
                  <a:pt x="0" y="6889"/>
                </a:lnTo>
                <a:lnTo>
                  <a:pt x="1183151" y="1136452"/>
                </a:lnTo>
                <a:lnTo>
                  <a:pt x="1160131" y="1160565"/>
                </a:lnTo>
                <a:lnTo>
                  <a:pt x="1241554" y="1185626"/>
                </a:lnTo>
                <a:lnTo>
                  <a:pt x="1221412" y="1129563"/>
                </a:lnTo>
                <a:lnTo>
                  <a:pt x="1189728" y="1129563"/>
                </a:lnTo>
                <a:lnTo>
                  <a:pt x="6577" y="0"/>
                </a:lnTo>
                <a:close/>
              </a:path>
              <a:path w="1242059" h="1186179">
                <a:moveTo>
                  <a:pt x="1212749" y="1105450"/>
                </a:moveTo>
                <a:lnTo>
                  <a:pt x="1189728" y="1129563"/>
                </a:lnTo>
                <a:lnTo>
                  <a:pt x="1221412" y="1129563"/>
                </a:lnTo>
                <a:lnTo>
                  <a:pt x="1212749" y="1105450"/>
                </a:lnTo>
                <a:close/>
              </a:path>
            </a:pathLst>
          </a:custGeom>
          <a:solidFill>
            <a:srgbClr val="4A7EBB"/>
          </a:solidFill>
        </p:spPr>
        <p:txBody>
          <a:bodyPr wrap="square" lIns="0" tIns="0" rIns="0" bIns="0" rtlCol="0"/>
          <a:lstStyle/>
          <a:p>
            <a:endParaRPr/>
          </a:p>
        </p:txBody>
      </p:sp>
      <p:sp>
        <p:nvSpPr>
          <p:cNvPr id="17" name="object 17"/>
          <p:cNvSpPr txBox="1"/>
          <p:nvPr/>
        </p:nvSpPr>
        <p:spPr>
          <a:xfrm>
            <a:off x="6469965" y="6508987"/>
            <a:ext cx="596900" cy="299720"/>
          </a:xfrm>
          <a:prstGeom prst="rect">
            <a:avLst/>
          </a:prstGeom>
        </p:spPr>
        <p:txBody>
          <a:bodyPr vert="horz" wrap="square" lIns="0" tIns="12700" rIns="0" bIns="0" rtlCol="0">
            <a:spAutoFit/>
          </a:bodyPr>
          <a:lstStyle/>
          <a:p>
            <a:pPr marL="12700">
              <a:lnSpc>
                <a:spcPct val="100000"/>
              </a:lnSpc>
              <a:spcBef>
                <a:spcPts val="100"/>
              </a:spcBef>
            </a:pPr>
            <a:r>
              <a:rPr spc="-15" dirty="0">
                <a:latin typeface="Calibri"/>
                <a:cs typeface="Calibri"/>
              </a:rPr>
              <a:t>Kd </a:t>
            </a:r>
            <a:r>
              <a:rPr dirty="0">
                <a:latin typeface="Calibri"/>
                <a:cs typeface="Calibri"/>
              </a:rPr>
              <a:t>=</a:t>
            </a:r>
            <a:r>
              <a:rPr spc="-65" dirty="0">
                <a:latin typeface="Calibri"/>
                <a:cs typeface="Calibri"/>
              </a:rPr>
              <a:t> </a:t>
            </a:r>
            <a:r>
              <a:rPr dirty="0">
                <a:latin typeface="Calibri"/>
                <a:cs typeface="Calibri"/>
              </a:rPr>
              <a:t>4</a:t>
            </a:r>
            <a:endParaRPr>
              <a:latin typeface="Calibri"/>
              <a:cs typeface="Calibri"/>
            </a:endParaRPr>
          </a:p>
        </p:txBody>
      </p:sp>
      <p:sp>
        <p:nvSpPr>
          <p:cNvPr id="18" name="object 18"/>
          <p:cNvSpPr txBox="1"/>
          <p:nvPr/>
        </p:nvSpPr>
        <p:spPr>
          <a:xfrm>
            <a:off x="7887286" y="6508987"/>
            <a:ext cx="712470" cy="299720"/>
          </a:xfrm>
          <a:prstGeom prst="rect">
            <a:avLst/>
          </a:prstGeom>
        </p:spPr>
        <p:txBody>
          <a:bodyPr vert="horz" wrap="square" lIns="0" tIns="12700" rIns="0" bIns="0" rtlCol="0">
            <a:spAutoFit/>
          </a:bodyPr>
          <a:lstStyle/>
          <a:p>
            <a:pPr marL="12700">
              <a:lnSpc>
                <a:spcPct val="100000"/>
              </a:lnSpc>
              <a:spcBef>
                <a:spcPts val="100"/>
              </a:spcBef>
            </a:pPr>
            <a:r>
              <a:rPr spc="-15" dirty="0">
                <a:latin typeface="Calibri"/>
                <a:cs typeface="Calibri"/>
              </a:rPr>
              <a:t>Kd </a:t>
            </a:r>
            <a:r>
              <a:rPr dirty="0">
                <a:latin typeface="Calibri"/>
                <a:cs typeface="Calibri"/>
              </a:rPr>
              <a:t>=</a:t>
            </a:r>
            <a:r>
              <a:rPr spc="-65" dirty="0">
                <a:latin typeface="Calibri"/>
                <a:cs typeface="Calibri"/>
              </a:rPr>
              <a:t> </a:t>
            </a:r>
            <a:r>
              <a:rPr dirty="0">
                <a:latin typeface="Calibri"/>
                <a:cs typeface="Calibri"/>
              </a:rPr>
              <a:t>14</a:t>
            </a:r>
            <a:endParaRPr>
              <a:latin typeface="Calibri"/>
              <a:cs typeface="Calibri"/>
            </a:endParaRPr>
          </a:p>
        </p:txBody>
      </p:sp>
      <p:sp>
        <p:nvSpPr>
          <p:cNvPr id="19" name="object 19"/>
          <p:cNvSpPr/>
          <p:nvPr/>
        </p:nvSpPr>
        <p:spPr>
          <a:xfrm>
            <a:off x="3820184" y="5256858"/>
            <a:ext cx="1303020" cy="1231900"/>
          </a:xfrm>
          <a:custGeom>
            <a:avLst/>
            <a:gdLst/>
            <a:ahLst/>
            <a:cxnLst/>
            <a:rect l="l" t="t" r="r" b="b"/>
            <a:pathLst>
              <a:path w="1303020" h="1231900">
                <a:moveTo>
                  <a:pt x="29198" y="1151774"/>
                </a:moveTo>
                <a:lnTo>
                  <a:pt x="0" y="1231808"/>
                </a:lnTo>
                <a:lnTo>
                  <a:pt x="81546" y="1207147"/>
                </a:lnTo>
                <a:lnTo>
                  <a:pt x="58644" y="1182921"/>
                </a:lnTo>
                <a:lnTo>
                  <a:pt x="65966" y="1176000"/>
                </a:lnTo>
                <a:lnTo>
                  <a:pt x="52100" y="1176000"/>
                </a:lnTo>
                <a:lnTo>
                  <a:pt x="29198" y="1151774"/>
                </a:lnTo>
                <a:close/>
              </a:path>
              <a:path w="1303020" h="1231900">
                <a:moveTo>
                  <a:pt x="1296059" y="0"/>
                </a:moveTo>
                <a:lnTo>
                  <a:pt x="52100" y="1176000"/>
                </a:lnTo>
                <a:lnTo>
                  <a:pt x="65966" y="1176000"/>
                </a:lnTo>
                <a:lnTo>
                  <a:pt x="1302602" y="6921"/>
                </a:lnTo>
                <a:lnTo>
                  <a:pt x="1296059" y="0"/>
                </a:lnTo>
                <a:close/>
              </a:path>
            </a:pathLst>
          </a:custGeom>
          <a:solidFill>
            <a:srgbClr val="4A7EBB"/>
          </a:solidFill>
        </p:spPr>
        <p:txBody>
          <a:bodyPr wrap="square" lIns="0" tIns="0" rIns="0" bIns="0" rtlCol="0"/>
          <a:lstStyle/>
          <a:p>
            <a:endParaRPr/>
          </a:p>
        </p:txBody>
      </p:sp>
      <p:sp>
        <p:nvSpPr>
          <p:cNvPr id="20" name="object 20"/>
          <p:cNvSpPr/>
          <p:nvPr/>
        </p:nvSpPr>
        <p:spPr>
          <a:xfrm>
            <a:off x="5114800" y="5259642"/>
            <a:ext cx="208279" cy="1229360"/>
          </a:xfrm>
          <a:custGeom>
            <a:avLst/>
            <a:gdLst/>
            <a:ahLst/>
            <a:cxnLst/>
            <a:rect l="l" t="t" r="r" b="b"/>
            <a:pathLst>
              <a:path w="208279" h="1229360">
                <a:moveTo>
                  <a:pt x="9428" y="0"/>
                </a:moveTo>
                <a:lnTo>
                  <a:pt x="0" y="1353"/>
                </a:lnTo>
                <a:lnTo>
                  <a:pt x="165660" y="1154276"/>
                </a:lnTo>
                <a:lnTo>
                  <a:pt x="132661" y="1159018"/>
                </a:lnTo>
                <a:lnTo>
                  <a:pt x="181212" y="1229024"/>
                </a:lnTo>
                <a:lnTo>
                  <a:pt x="206510" y="1152922"/>
                </a:lnTo>
                <a:lnTo>
                  <a:pt x="175088" y="1152922"/>
                </a:lnTo>
                <a:lnTo>
                  <a:pt x="9428" y="0"/>
                </a:lnTo>
                <a:close/>
              </a:path>
              <a:path w="208279" h="1229360">
                <a:moveTo>
                  <a:pt x="208086" y="1148180"/>
                </a:moveTo>
                <a:lnTo>
                  <a:pt x="175088" y="1152922"/>
                </a:lnTo>
                <a:lnTo>
                  <a:pt x="206510" y="1152922"/>
                </a:lnTo>
                <a:lnTo>
                  <a:pt x="208086" y="1148180"/>
                </a:lnTo>
                <a:close/>
              </a:path>
            </a:pathLst>
          </a:custGeom>
          <a:solidFill>
            <a:srgbClr val="4A7EBB"/>
          </a:solidFill>
        </p:spPr>
        <p:txBody>
          <a:bodyPr wrap="square" lIns="0" tIns="0" rIns="0" bIns="0" rtlCol="0"/>
          <a:lstStyle/>
          <a:p>
            <a:endParaRPr/>
          </a:p>
        </p:txBody>
      </p:sp>
      <p:sp>
        <p:nvSpPr>
          <p:cNvPr id="21" name="object 21"/>
          <p:cNvSpPr txBox="1"/>
          <p:nvPr/>
        </p:nvSpPr>
        <p:spPr>
          <a:xfrm>
            <a:off x="3518307" y="6508987"/>
            <a:ext cx="596900" cy="299720"/>
          </a:xfrm>
          <a:prstGeom prst="rect">
            <a:avLst/>
          </a:prstGeom>
        </p:spPr>
        <p:txBody>
          <a:bodyPr vert="horz" wrap="square" lIns="0" tIns="12700" rIns="0" bIns="0" rtlCol="0">
            <a:spAutoFit/>
          </a:bodyPr>
          <a:lstStyle/>
          <a:p>
            <a:pPr marL="12700">
              <a:lnSpc>
                <a:spcPct val="100000"/>
              </a:lnSpc>
              <a:spcBef>
                <a:spcPts val="100"/>
              </a:spcBef>
            </a:pPr>
            <a:r>
              <a:rPr spc="-15" dirty="0">
                <a:latin typeface="Calibri"/>
                <a:cs typeface="Calibri"/>
              </a:rPr>
              <a:t>Kd </a:t>
            </a:r>
            <a:r>
              <a:rPr dirty="0">
                <a:latin typeface="Calibri"/>
                <a:cs typeface="Calibri"/>
              </a:rPr>
              <a:t>=</a:t>
            </a:r>
            <a:r>
              <a:rPr spc="-65" dirty="0">
                <a:latin typeface="Calibri"/>
                <a:cs typeface="Calibri"/>
              </a:rPr>
              <a:t> </a:t>
            </a:r>
            <a:r>
              <a:rPr dirty="0">
                <a:latin typeface="Calibri"/>
                <a:cs typeface="Calibri"/>
              </a:rPr>
              <a:t>8</a:t>
            </a:r>
            <a:endParaRPr>
              <a:latin typeface="Calibri"/>
              <a:cs typeface="Calibri"/>
            </a:endParaRPr>
          </a:p>
        </p:txBody>
      </p:sp>
      <p:sp>
        <p:nvSpPr>
          <p:cNvPr id="22" name="object 22"/>
          <p:cNvSpPr txBox="1"/>
          <p:nvPr/>
        </p:nvSpPr>
        <p:spPr>
          <a:xfrm>
            <a:off x="4935626" y="6508987"/>
            <a:ext cx="712470" cy="299720"/>
          </a:xfrm>
          <a:prstGeom prst="rect">
            <a:avLst/>
          </a:prstGeom>
        </p:spPr>
        <p:txBody>
          <a:bodyPr vert="horz" wrap="square" lIns="0" tIns="12700" rIns="0" bIns="0" rtlCol="0">
            <a:spAutoFit/>
          </a:bodyPr>
          <a:lstStyle/>
          <a:p>
            <a:pPr marL="12700">
              <a:lnSpc>
                <a:spcPct val="100000"/>
              </a:lnSpc>
              <a:spcBef>
                <a:spcPts val="100"/>
              </a:spcBef>
            </a:pPr>
            <a:r>
              <a:rPr spc="-15" dirty="0">
                <a:latin typeface="Calibri"/>
                <a:cs typeface="Calibri"/>
              </a:rPr>
              <a:t>Kd </a:t>
            </a:r>
            <a:r>
              <a:rPr dirty="0">
                <a:latin typeface="Calibri"/>
                <a:cs typeface="Calibri"/>
              </a:rPr>
              <a:t>=</a:t>
            </a:r>
            <a:r>
              <a:rPr spc="-65" dirty="0">
                <a:latin typeface="Calibri"/>
                <a:cs typeface="Calibri"/>
              </a:rPr>
              <a:t> </a:t>
            </a:r>
            <a:r>
              <a:rPr dirty="0">
                <a:latin typeface="Calibri"/>
                <a:cs typeface="Calibri"/>
              </a:rPr>
              <a:t>12</a:t>
            </a:r>
            <a:endParaRPr>
              <a:latin typeface="Calibri"/>
              <a:cs typeface="Calibri"/>
            </a:endParaRPr>
          </a:p>
        </p:txBody>
      </p:sp>
      <p:sp>
        <p:nvSpPr>
          <p:cNvPr id="23" name="object 23"/>
          <p:cNvSpPr/>
          <p:nvPr/>
        </p:nvSpPr>
        <p:spPr>
          <a:xfrm>
            <a:off x="985546" y="5195307"/>
            <a:ext cx="919480" cy="1293495"/>
          </a:xfrm>
          <a:custGeom>
            <a:avLst/>
            <a:gdLst/>
            <a:ahLst/>
            <a:cxnLst/>
            <a:rect l="l" t="t" r="r" b="b"/>
            <a:pathLst>
              <a:path w="919480" h="1293495">
                <a:moveTo>
                  <a:pt x="12993" y="1209163"/>
                </a:moveTo>
                <a:lnTo>
                  <a:pt x="0" y="1293360"/>
                </a:lnTo>
                <a:lnTo>
                  <a:pt x="75153" y="1253237"/>
                </a:lnTo>
                <a:lnTo>
                  <a:pt x="47958" y="1233954"/>
                </a:lnTo>
                <a:lnTo>
                  <a:pt x="51864" y="1228445"/>
                </a:lnTo>
                <a:lnTo>
                  <a:pt x="40188" y="1228445"/>
                </a:lnTo>
                <a:lnTo>
                  <a:pt x="12993" y="1209163"/>
                </a:lnTo>
                <a:close/>
              </a:path>
              <a:path w="919480" h="1293495">
                <a:moveTo>
                  <a:pt x="911191" y="0"/>
                </a:moveTo>
                <a:lnTo>
                  <a:pt x="40188" y="1228445"/>
                </a:lnTo>
                <a:lnTo>
                  <a:pt x="51864" y="1228445"/>
                </a:lnTo>
                <a:lnTo>
                  <a:pt x="918961" y="5509"/>
                </a:lnTo>
                <a:lnTo>
                  <a:pt x="911191" y="0"/>
                </a:lnTo>
                <a:close/>
              </a:path>
            </a:pathLst>
          </a:custGeom>
          <a:solidFill>
            <a:srgbClr val="4A7EBB"/>
          </a:solidFill>
        </p:spPr>
        <p:txBody>
          <a:bodyPr wrap="square" lIns="0" tIns="0" rIns="0" bIns="0" rtlCol="0"/>
          <a:lstStyle/>
          <a:p>
            <a:endParaRPr/>
          </a:p>
        </p:txBody>
      </p:sp>
      <p:sp>
        <p:nvSpPr>
          <p:cNvPr id="24" name="object 24"/>
          <p:cNvSpPr/>
          <p:nvPr/>
        </p:nvSpPr>
        <p:spPr>
          <a:xfrm>
            <a:off x="1896183" y="5196334"/>
            <a:ext cx="514984" cy="1292860"/>
          </a:xfrm>
          <a:custGeom>
            <a:avLst/>
            <a:gdLst/>
            <a:ahLst/>
            <a:cxnLst/>
            <a:rect l="l" t="t" r="r" b="b"/>
            <a:pathLst>
              <a:path w="514985" h="1292860">
                <a:moveTo>
                  <a:pt x="8876" y="0"/>
                </a:moveTo>
                <a:lnTo>
                  <a:pt x="0" y="3454"/>
                </a:lnTo>
                <a:lnTo>
                  <a:pt x="474607" y="1223048"/>
                </a:lnTo>
                <a:lnTo>
                  <a:pt x="443539" y="1235138"/>
                </a:lnTo>
                <a:lnTo>
                  <a:pt x="506681" y="1292333"/>
                </a:lnTo>
                <a:lnTo>
                  <a:pt x="513431" y="1219593"/>
                </a:lnTo>
                <a:lnTo>
                  <a:pt x="483485" y="1219593"/>
                </a:lnTo>
                <a:lnTo>
                  <a:pt x="8876" y="0"/>
                </a:lnTo>
                <a:close/>
              </a:path>
              <a:path w="514985" h="1292860">
                <a:moveTo>
                  <a:pt x="514553" y="1207503"/>
                </a:moveTo>
                <a:lnTo>
                  <a:pt x="483485" y="1219593"/>
                </a:lnTo>
                <a:lnTo>
                  <a:pt x="513431" y="1219593"/>
                </a:lnTo>
                <a:lnTo>
                  <a:pt x="514553" y="1207503"/>
                </a:lnTo>
                <a:close/>
              </a:path>
            </a:pathLst>
          </a:custGeom>
          <a:solidFill>
            <a:srgbClr val="4A7EBB"/>
          </a:solidFill>
        </p:spPr>
        <p:txBody>
          <a:bodyPr wrap="square" lIns="0" tIns="0" rIns="0" bIns="0" rtlCol="0"/>
          <a:lstStyle/>
          <a:p>
            <a:endParaRPr/>
          </a:p>
        </p:txBody>
      </p:sp>
      <p:sp>
        <p:nvSpPr>
          <p:cNvPr id="25" name="object 25"/>
          <p:cNvSpPr txBox="1"/>
          <p:nvPr/>
        </p:nvSpPr>
        <p:spPr>
          <a:xfrm>
            <a:off x="2100987" y="6508987"/>
            <a:ext cx="596900" cy="299720"/>
          </a:xfrm>
          <a:prstGeom prst="rect">
            <a:avLst/>
          </a:prstGeom>
        </p:spPr>
        <p:txBody>
          <a:bodyPr vert="horz" wrap="square" lIns="0" tIns="12700" rIns="0" bIns="0" rtlCol="0">
            <a:spAutoFit/>
          </a:bodyPr>
          <a:lstStyle/>
          <a:p>
            <a:pPr marL="12700">
              <a:lnSpc>
                <a:spcPct val="100000"/>
              </a:lnSpc>
              <a:spcBef>
                <a:spcPts val="100"/>
              </a:spcBef>
            </a:pPr>
            <a:r>
              <a:rPr spc="-15" dirty="0">
                <a:latin typeface="Calibri"/>
                <a:cs typeface="Calibri"/>
              </a:rPr>
              <a:t>Kd </a:t>
            </a:r>
            <a:r>
              <a:rPr dirty="0">
                <a:latin typeface="Calibri"/>
                <a:cs typeface="Calibri"/>
              </a:rPr>
              <a:t>=</a:t>
            </a:r>
            <a:r>
              <a:rPr spc="-65" dirty="0">
                <a:latin typeface="Calibri"/>
                <a:cs typeface="Calibri"/>
              </a:rPr>
              <a:t> </a:t>
            </a:r>
            <a:r>
              <a:rPr dirty="0">
                <a:latin typeface="Calibri"/>
                <a:cs typeface="Calibri"/>
              </a:rPr>
              <a:t>4</a:t>
            </a:r>
            <a:endParaRPr>
              <a:latin typeface="Calibri"/>
              <a:cs typeface="Calibri"/>
            </a:endParaRPr>
          </a:p>
        </p:txBody>
      </p:sp>
      <p:sp>
        <p:nvSpPr>
          <p:cNvPr id="26" name="object 26"/>
          <p:cNvSpPr/>
          <p:nvPr/>
        </p:nvSpPr>
        <p:spPr>
          <a:xfrm>
            <a:off x="1900622" y="4037322"/>
            <a:ext cx="951865" cy="791845"/>
          </a:xfrm>
          <a:custGeom>
            <a:avLst/>
            <a:gdLst/>
            <a:ahLst/>
            <a:cxnLst/>
            <a:rect l="l" t="t" r="r" b="b"/>
            <a:pathLst>
              <a:path w="951864" h="791845">
                <a:moveTo>
                  <a:pt x="34272" y="713411"/>
                </a:moveTo>
                <a:lnTo>
                  <a:pt x="0" y="791408"/>
                </a:lnTo>
                <a:lnTo>
                  <a:pt x="82960" y="772027"/>
                </a:lnTo>
                <a:lnTo>
                  <a:pt x="61659" y="746382"/>
                </a:lnTo>
                <a:lnTo>
                  <a:pt x="70480" y="739056"/>
                </a:lnTo>
                <a:lnTo>
                  <a:pt x="55572" y="739056"/>
                </a:lnTo>
                <a:lnTo>
                  <a:pt x="34272" y="713411"/>
                </a:lnTo>
                <a:close/>
              </a:path>
              <a:path w="951864" h="791845">
                <a:moveTo>
                  <a:pt x="945341" y="0"/>
                </a:moveTo>
                <a:lnTo>
                  <a:pt x="55572" y="739056"/>
                </a:lnTo>
                <a:lnTo>
                  <a:pt x="70480" y="739056"/>
                </a:lnTo>
                <a:lnTo>
                  <a:pt x="951426" y="7326"/>
                </a:lnTo>
                <a:lnTo>
                  <a:pt x="945341" y="0"/>
                </a:lnTo>
                <a:close/>
              </a:path>
            </a:pathLst>
          </a:custGeom>
          <a:solidFill>
            <a:srgbClr val="4A7EBB"/>
          </a:solidFill>
        </p:spPr>
        <p:txBody>
          <a:bodyPr wrap="square" lIns="0" tIns="0" rIns="0" bIns="0" rtlCol="0"/>
          <a:lstStyle/>
          <a:p>
            <a:endParaRPr/>
          </a:p>
        </p:txBody>
      </p:sp>
      <p:sp>
        <p:nvSpPr>
          <p:cNvPr id="27" name="object 27"/>
          <p:cNvSpPr/>
          <p:nvPr/>
        </p:nvSpPr>
        <p:spPr>
          <a:xfrm>
            <a:off x="2845248" y="4038060"/>
            <a:ext cx="687070" cy="880744"/>
          </a:xfrm>
          <a:custGeom>
            <a:avLst/>
            <a:gdLst/>
            <a:ahLst/>
            <a:cxnLst/>
            <a:rect l="l" t="t" r="r" b="b"/>
            <a:pathLst>
              <a:path w="687070" h="880745">
                <a:moveTo>
                  <a:pt x="7515" y="0"/>
                </a:moveTo>
                <a:lnTo>
                  <a:pt x="0" y="5850"/>
                </a:lnTo>
                <a:lnTo>
                  <a:pt x="636008" y="822921"/>
                </a:lnTo>
                <a:lnTo>
                  <a:pt x="609701" y="843399"/>
                </a:lnTo>
                <a:lnTo>
                  <a:pt x="686572" y="880127"/>
                </a:lnTo>
                <a:lnTo>
                  <a:pt x="673935" y="817072"/>
                </a:lnTo>
                <a:lnTo>
                  <a:pt x="643525" y="817072"/>
                </a:lnTo>
                <a:lnTo>
                  <a:pt x="7515" y="0"/>
                </a:lnTo>
                <a:close/>
              </a:path>
              <a:path w="687070" h="880745">
                <a:moveTo>
                  <a:pt x="669832" y="796594"/>
                </a:moveTo>
                <a:lnTo>
                  <a:pt x="643525" y="817072"/>
                </a:lnTo>
                <a:lnTo>
                  <a:pt x="673935" y="817072"/>
                </a:lnTo>
                <a:lnTo>
                  <a:pt x="669832" y="796594"/>
                </a:lnTo>
                <a:close/>
              </a:path>
            </a:pathLst>
          </a:custGeom>
          <a:solidFill>
            <a:srgbClr val="4A7EBB"/>
          </a:solidFill>
        </p:spPr>
        <p:txBody>
          <a:bodyPr wrap="square" lIns="0" tIns="0" rIns="0" bIns="0" rtlCol="0"/>
          <a:lstStyle/>
          <a:p>
            <a:endParaRPr/>
          </a:p>
        </p:txBody>
      </p:sp>
      <p:sp>
        <p:nvSpPr>
          <p:cNvPr id="28" name="object 28"/>
          <p:cNvSpPr txBox="1"/>
          <p:nvPr/>
        </p:nvSpPr>
        <p:spPr>
          <a:xfrm>
            <a:off x="3229943" y="4938508"/>
            <a:ext cx="596900" cy="299720"/>
          </a:xfrm>
          <a:prstGeom prst="rect">
            <a:avLst/>
          </a:prstGeom>
        </p:spPr>
        <p:txBody>
          <a:bodyPr vert="horz" wrap="square" lIns="0" tIns="12700" rIns="0" bIns="0" rtlCol="0">
            <a:spAutoFit/>
          </a:bodyPr>
          <a:lstStyle/>
          <a:p>
            <a:pPr marL="12700">
              <a:lnSpc>
                <a:spcPct val="100000"/>
              </a:lnSpc>
              <a:spcBef>
                <a:spcPts val="100"/>
              </a:spcBef>
            </a:pPr>
            <a:r>
              <a:rPr spc="-15" dirty="0">
                <a:latin typeface="Calibri"/>
                <a:cs typeface="Calibri"/>
              </a:rPr>
              <a:t>Kd </a:t>
            </a:r>
            <a:r>
              <a:rPr dirty="0">
                <a:latin typeface="Calibri"/>
                <a:cs typeface="Calibri"/>
              </a:rPr>
              <a:t>=</a:t>
            </a:r>
            <a:r>
              <a:rPr spc="-65" dirty="0">
                <a:latin typeface="Calibri"/>
                <a:cs typeface="Calibri"/>
              </a:rPr>
              <a:t> </a:t>
            </a:r>
            <a:r>
              <a:rPr dirty="0">
                <a:latin typeface="Calibri"/>
                <a:cs typeface="Calibri"/>
              </a:rPr>
              <a:t>3</a:t>
            </a:r>
            <a:endParaRPr>
              <a:latin typeface="Calibri"/>
              <a:cs typeface="Calibri"/>
            </a:endParaRPr>
          </a:p>
        </p:txBody>
      </p:sp>
      <p:sp>
        <p:nvSpPr>
          <p:cNvPr id="29" name="object 29"/>
          <p:cNvSpPr txBox="1"/>
          <p:nvPr/>
        </p:nvSpPr>
        <p:spPr>
          <a:xfrm>
            <a:off x="6430210" y="4307690"/>
            <a:ext cx="258445" cy="238760"/>
          </a:xfrm>
          <a:prstGeom prst="rect">
            <a:avLst/>
          </a:prstGeom>
        </p:spPr>
        <p:txBody>
          <a:bodyPr vert="horz" wrap="square" lIns="0" tIns="12700" rIns="0" bIns="0" rtlCol="0">
            <a:spAutoFit/>
          </a:bodyPr>
          <a:lstStyle/>
          <a:p>
            <a:pPr marL="12700">
              <a:lnSpc>
                <a:spcPct val="100000"/>
              </a:lnSpc>
              <a:spcBef>
                <a:spcPts val="100"/>
              </a:spcBef>
            </a:pPr>
            <a:r>
              <a:rPr sz="1400" spc="-95" dirty="0">
                <a:latin typeface="Calibri"/>
                <a:cs typeface="Calibri"/>
              </a:rPr>
              <a:t>Y</a:t>
            </a:r>
            <a:r>
              <a:rPr sz="1400" dirty="0">
                <a:latin typeface="Calibri"/>
                <a:cs typeface="Calibri"/>
              </a:rPr>
              <a:t>es</a:t>
            </a:r>
          </a:p>
        </p:txBody>
      </p:sp>
      <p:sp>
        <p:nvSpPr>
          <p:cNvPr id="30" name="object 30"/>
          <p:cNvSpPr txBox="1"/>
          <p:nvPr/>
        </p:nvSpPr>
        <p:spPr>
          <a:xfrm>
            <a:off x="7560774" y="5610119"/>
            <a:ext cx="258445" cy="238760"/>
          </a:xfrm>
          <a:prstGeom prst="rect">
            <a:avLst/>
          </a:prstGeom>
        </p:spPr>
        <p:txBody>
          <a:bodyPr vert="horz" wrap="square" lIns="0" tIns="12700" rIns="0" bIns="0" rtlCol="0">
            <a:spAutoFit/>
          </a:bodyPr>
          <a:lstStyle/>
          <a:p>
            <a:pPr marL="12700">
              <a:lnSpc>
                <a:spcPct val="100000"/>
              </a:lnSpc>
              <a:spcBef>
                <a:spcPts val="100"/>
              </a:spcBef>
            </a:pPr>
            <a:r>
              <a:rPr sz="1400" spc="-95" dirty="0">
                <a:latin typeface="Calibri"/>
                <a:cs typeface="Calibri"/>
              </a:rPr>
              <a:t>Y</a:t>
            </a:r>
            <a:r>
              <a:rPr sz="1400" dirty="0">
                <a:latin typeface="Calibri"/>
                <a:cs typeface="Calibri"/>
              </a:rPr>
              <a:t>es</a:t>
            </a:r>
            <a:endParaRPr sz="1400">
              <a:latin typeface="Calibri"/>
              <a:cs typeface="Calibri"/>
            </a:endParaRPr>
          </a:p>
        </p:txBody>
      </p:sp>
      <p:sp>
        <p:nvSpPr>
          <p:cNvPr id="31" name="object 31"/>
          <p:cNvSpPr txBox="1"/>
          <p:nvPr/>
        </p:nvSpPr>
        <p:spPr>
          <a:xfrm>
            <a:off x="5305612" y="5638728"/>
            <a:ext cx="258445" cy="238760"/>
          </a:xfrm>
          <a:prstGeom prst="rect">
            <a:avLst/>
          </a:prstGeom>
        </p:spPr>
        <p:txBody>
          <a:bodyPr vert="horz" wrap="square" lIns="0" tIns="12700" rIns="0" bIns="0" rtlCol="0">
            <a:spAutoFit/>
          </a:bodyPr>
          <a:lstStyle/>
          <a:p>
            <a:pPr marL="12700">
              <a:lnSpc>
                <a:spcPct val="100000"/>
              </a:lnSpc>
              <a:spcBef>
                <a:spcPts val="100"/>
              </a:spcBef>
            </a:pPr>
            <a:r>
              <a:rPr sz="1400" spc="-95" dirty="0">
                <a:latin typeface="Calibri"/>
                <a:cs typeface="Calibri"/>
              </a:rPr>
              <a:t>Y</a:t>
            </a:r>
            <a:r>
              <a:rPr sz="1400" dirty="0">
                <a:latin typeface="Calibri"/>
                <a:cs typeface="Calibri"/>
              </a:rPr>
              <a:t>es</a:t>
            </a:r>
            <a:endParaRPr sz="1400">
              <a:latin typeface="Calibri"/>
              <a:cs typeface="Calibri"/>
            </a:endParaRPr>
          </a:p>
        </p:txBody>
      </p:sp>
      <p:sp>
        <p:nvSpPr>
          <p:cNvPr id="32" name="object 32"/>
          <p:cNvSpPr txBox="1"/>
          <p:nvPr/>
        </p:nvSpPr>
        <p:spPr>
          <a:xfrm>
            <a:off x="3270002" y="4326532"/>
            <a:ext cx="258445" cy="238760"/>
          </a:xfrm>
          <a:prstGeom prst="rect">
            <a:avLst/>
          </a:prstGeom>
        </p:spPr>
        <p:txBody>
          <a:bodyPr vert="horz" wrap="square" lIns="0" tIns="12700" rIns="0" bIns="0" rtlCol="0">
            <a:spAutoFit/>
          </a:bodyPr>
          <a:lstStyle/>
          <a:p>
            <a:pPr marL="12700">
              <a:lnSpc>
                <a:spcPct val="100000"/>
              </a:lnSpc>
              <a:spcBef>
                <a:spcPts val="100"/>
              </a:spcBef>
            </a:pPr>
            <a:r>
              <a:rPr sz="1400" spc="-95" dirty="0">
                <a:latin typeface="Calibri"/>
                <a:cs typeface="Calibri"/>
              </a:rPr>
              <a:t>Y</a:t>
            </a:r>
            <a:r>
              <a:rPr sz="1400" dirty="0">
                <a:latin typeface="Calibri"/>
                <a:cs typeface="Calibri"/>
              </a:rPr>
              <a:t>es</a:t>
            </a:r>
            <a:endParaRPr sz="1400">
              <a:latin typeface="Calibri"/>
              <a:cs typeface="Calibri"/>
            </a:endParaRPr>
          </a:p>
        </p:txBody>
      </p:sp>
      <p:sp>
        <p:nvSpPr>
          <p:cNvPr id="33" name="object 33"/>
          <p:cNvSpPr txBox="1"/>
          <p:nvPr/>
        </p:nvSpPr>
        <p:spPr>
          <a:xfrm>
            <a:off x="2267649" y="5703848"/>
            <a:ext cx="258445" cy="238760"/>
          </a:xfrm>
          <a:prstGeom prst="rect">
            <a:avLst/>
          </a:prstGeom>
        </p:spPr>
        <p:txBody>
          <a:bodyPr vert="horz" wrap="square" lIns="0" tIns="12700" rIns="0" bIns="0" rtlCol="0">
            <a:spAutoFit/>
          </a:bodyPr>
          <a:lstStyle/>
          <a:p>
            <a:pPr marL="12700">
              <a:lnSpc>
                <a:spcPct val="100000"/>
              </a:lnSpc>
              <a:spcBef>
                <a:spcPts val="100"/>
              </a:spcBef>
            </a:pPr>
            <a:r>
              <a:rPr sz="1400" spc="-95" dirty="0">
                <a:latin typeface="Calibri"/>
                <a:cs typeface="Calibri"/>
              </a:rPr>
              <a:t>Y</a:t>
            </a:r>
            <a:r>
              <a:rPr sz="1400" dirty="0">
                <a:latin typeface="Calibri"/>
                <a:cs typeface="Calibri"/>
              </a:rPr>
              <a:t>es</a:t>
            </a:r>
            <a:endParaRPr sz="1400">
              <a:latin typeface="Calibri"/>
              <a:cs typeface="Calibri"/>
            </a:endParaRPr>
          </a:p>
        </p:txBody>
      </p:sp>
      <p:sp>
        <p:nvSpPr>
          <p:cNvPr id="34" name="object 34"/>
          <p:cNvSpPr txBox="1"/>
          <p:nvPr/>
        </p:nvSpPr>
        <p:spPr>
          <a:xfrm>
            <a:off x="3478552" y="2581065"/>
            <a:ext cx="2251075" cy="701675"/>
          </a:xfrm>
          <a:prstGeom prst="rect">
            <a:avLst/>
          </a:prstGeom>
        </p:spPr>
        <p:txBody>
          <a:bodyPr vert="horz" wrap="square" lIns="0" tIns="12700" rIns="0" bIns="0" rtlCol="0">
            <a:spAutoFit/>
          </a:bodyPr>
          <a:lstStyle/>
          <a:p>
            <a:pPr marL="114300" algn="ctr">
              <a:lnSpc>
                <a:spcPct val="100000"/>
              </a:lnSpc>
              <a:spcBef>
                <a:spcPts val="100"/>
              </a:spcBef>
            </a:pPr>
            <a:r>
              <a:rPr spc="-5" dirty="0">
                <a:latin typeface="Calibri"/>
                <a:cs typeface="Calibri"/>
              </a:rPr>
              <a:t>Molecular </a:t>
            </a:r>
            <a:r>
              <a:rPr spc="-10" dirty="0">
                <a:latin typeface="Calibri"/>
                <a:cs typeface="Calibri"/>
              </a:rPr>
              <a:t>weight </a:t>
            </a:r>
            <a:r>
              <a:rPr dirty="0">
                <a:latin typeface="Calibri"/>
                <a:cs typeface="Calibri"/>
              </a:rPr>
              <a:t>&gt;</a:t>
            </a:r>
            <a:r>
              <a:rPr spc="-20" dirty="0">
                <a:latin typeface="Calibri"/>
                <a:cs typeface="Calibri"/>
              </a:rPr>
              <a:t> </a:t>
            </a:r>
            <a:r>
              <a:rPr dirty="0">
                <a:latin typeface="Calibri"/>
                <a:cs typeface="Calibri"/>
              </a:rPr>
              <a:t>65</a:t>
            </a:r>
          </a:p>
          <a:p>
            <a:pPr algn="ctr">
              <a:lnSpc>
                <a:spcPct val="100000"/>
              </a:lnSpc>
              <a:spcBef>
                <a:spcPts val="1480"/>
              </a:spcBef>
              <a:tabLst>
                <a:tab pos="1991995" algn="l"/>
              </a:tabLst>
            </a:pPr>
            <a:r>
              <a:rPr sz="1400" spc="-5" dirty="0">
                <a:latin typeface="Calibri"/>
                <a:cs typeface="Calibri"/>
              </a:rPr>
              <a:t>N</a:t>
            </a:r>
            <a:r>
              <a:rPr sz="1400" dirty="0">
                <a:latin typeface="Calibri"/>
                <a:cs typeface="Calibri"/>
              </a:rPr>
              <a:t>o	</a:t>
            </a:r>
            <a:r>
              <a:rPr sz="1400" spc="-95" dirty="0">
                <a:latin typeface="Calibri"/>
                <a:cs typeface="Calibri"/>
              </a:rPr>
              <a:t>Y</a:t>
            </a:r>
            <a:r>
              <a:rPr sz="1400" dirty="0">
                <a:latin typeface="Calibri"/>
                <a:cs typeface="Calibri"/>
              </a:rPr>
              <a:t>es</a:t>
            </a:r>
          </a:p>
        </p:txBody>
      </p:sp>
      <p:sp>
        <p:nvSpPr>
          <p:cNvPr id="35" name="object 35"/>
          <p:cNvSpPr txBox="1"/>
          <p:nvPr/>
        </p:nvSpPr>
        <p:spPr>
          <a:xfrm>
            <a:off x="5124913" y="4235041"/>
            <a:ext cx="23304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Calibri"/>
                <a:cs typeface="Calibri"/>
              </a:rPr>
              <a:t>No</a:t>
            </a:r>
            <a:endParaRPr sz="1400" dirty="0">
              <a:latin typeface="Calibri"/>
              <a:cs typeface="Calibri"/>
            </a:endParaRPr>
          </a:p>
        </p:txBody>
      </p:sp>
      <p:sp>
        <p:nvSpPr>
          <p:cNvPr id="36" name="object 36"/>
          <p:cNvSpPr txBox="1"/>
          <p:nvPr/>
        </p:nvSpPr>
        <p:spPr>
          <a:xfrm>
            <a:off x="6593203" y="5617094"/>
            <a:ext cx="23304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Calibri"/>
                <a:cs typeface="Calibri"/>
              </a:rPr>
              <a:t>No</a:t>
            </a:r>
            <a:endParaRPr sz="1400">
              <a:latin typeface="Calibri"/>
              <a:cs typeface="Calibri"/>
            </a:endParaRPr>
          </a:p>
        </p:txBody>
      </p:sp>
      <p:sp>
        <p:nvSpPr>
          <p:cNvPr id="37" name="object 37"/>
          <p:cNvSpPr txBox="1"/>
          <p:nvPr/>
        </p:nvSpPr>
        <p:spPr>
          <a:xfrm>
            <a:off x="4094821" y="5631487"/>
            <a:ext cx="23304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Calibri"/>
                <a:cs typeface="Calibri"/>
              </a:rPr>
              <a:t>No</a:t>
            </a:r>
            <a:endParaRPr sz="1400">
              <a:latin typeface="Calibri"/>
              <a:cs typeface="Calibri"/>
            </a:endParaRPr>
          </a:p>
        </p:txBody>
      </p:sp>
      <p:sp>
        <p:nvSpPr>
          <p:cNvPr id="38" name="object 38"/>
          <p:cNvSpPr txBox="1"/>
          <p:nvPr/>
        </p:nvSpPr>
        <p:spPr>
          <a:xfrm>
            <a:off x="1074941" y="5703848"/>
            <a:ext cx="23304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Calibri"/>
                <a:cs typeface="Calibri"/>
              </a:rPr>
              <a:t>No</a:t>
            </a:r>
            <a:endParaRPr sz="1400">
              <a:latin typeface="Calibri"/>
              <a:cs typeface="Calibri"/>
            </a:endParaRPr>
          </a:p>
        </p:txBody>
      </p:sp>
      <p:sp>
        <p:nvSpPr>
          <p:cNvPr id="39" name="object 39"/>
          <p:cNvSpPr txBox="1"/>
          <p:nvPr/>
        </p:nvSpPr>
        <p:spPr>
          <a:xfrm>
            <a:off x="1956061" y="4307689"/>
            <a:ext cx="23304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Calibri"/>
                <a:cs typeface="Calibri"/>
              </a:rPr>
              <a:t>No</a:t>
            </a:r>
            <a:endParaRPr sz="1400">
              <a:latin typeface="Calibri"/>
              <a:cs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lang="en-US" spc="-5" dirty="0"/>
              <a:t>learning</a:t>
            </a:r>
            <a:endParaRPr spc="-5" dirty="0"/>
          </a:p>
        </p:txBody>
      </p:sp>
      <p:pic>
        <p:nvPicPr>
          <p:cNvPr id="48" name="Picture 47">
            <a:extLst>
              <a:ext uri="{FF2B5EF4-FFF2-40B4-BE49-F238E27FC236}">
                <a16:creationId xmlns:a16="http://schemas.microsoft.com/office/drawing/2014/main" id="{F10A36A4-9907-4981-8F56-05DF79727128}"/>
              </a:ext>
            </a:extLst>
          </p:cNvPr>
          <p:cNvPicPr>
            <a:picLocks noChangeAspect="1"/>
          </p:cNvPicPr>
          <p:nvPr/>
        </p:nvPicPr>
        <p:blipFill>
          <a:blip r:embed="rId3"/>
          <a:stretch>
            <a:fillRect/>
          </a:stretch>
        </p:blipFill>
        <p:spPr>
          <a:xfrm>
            <a:off x="457200" y="2647951"/>
            <a:ext cx="8013944" cy="3489059"/>
          </a:xfrm>
          <a:prstGeom prst="rect">
            <a:avLst/>
          </a:prstGeom>
        </p:spPr>
      </p:pic>
      <p:sp>
        <p:nvSpPr>
          <p:cNvPr id="7" name="object 6">
            <a:extLst>
              <a:ext uri="{FF2B5EF4-FFF2-40B4-BE49-F238E27FC236}">
                <a16:creationId xmlns:a16="http://schemas.microsoft.com/office/drawing/2014/main" id="{12420102-D9A2-4ECA-B030-D8EC31B1041F}"/>
              </a:ext>
            </a:extLst>
          </p:cNvPr>
          <p:cNvSpPr txBox="1"/>
          <p:nvPr/>
        </p:nvSpPr>
        <p:spPr>
          <a:xfrm>
            <a:off x="414405" y="1507188"/>
            <a:ext cx="8229600" cy="1099019"/>
          </a:xfrm>
          <a:prstGeom prst="rect">
            <a:avLst/>
          </a:prstGeom>
        </p:spPr>
        <p:txBody>
          <a:bodyPr vert="horz" wrap="square" lIns="0" tIns="113030" rIns="0" bIns="0" rtlCol="0">
            <a:spAutoFit/>
          </a:bodyPr>
          <a:lstStyle/>
          <a:p>
            <a:pPr marL="133984">
              <a:lnSpc>
                <a:spcPct val="100000"/>
              </a:lnSpc>
              <a:spcBef>
                <a:spcPts val="890"/>
              </a:spcBef>
              <a:tabLst>
                <a:tab pos="476884" algn="l"/>
                <a:tab pos="477520" algn="l"/>
              </a:tabLst>
            </a:pPr>
            <a:r>
              <a:rPr lang="en-US" sz="3200" spc="-10" dirty="0">
                <a:latin typeface="Lato" panose="020F0502020204030203" pitchFamily="34" charset="0"/>
                <a:ea typeface="Lato" panose="020F0502020204030203" pitchFamily="34" charset="0"/>
                <a:cs typeface="Lato" panose="020F0502020204030203" pitchFamily="34" charset="0"/>
              </a:rPr>
              <a:t>Clustering: </a:t>
            </a:r>
            <a:r>
              <a:rPr sz="3200" spc="-10" dirty="0">
                <a:latin typeface="Lato" panose="020F0502020204030203" pitchFamily="34" charset="0"/>
                <a:ea typeface="Lato" panose="020F0502020204030203" pitchFamily="34" charset="0"/>
                <a:cs typeface="Lato" panose="020F0502020204030203" pitchFamily="34" charset="0"/>
              </a:rPr>
              <a:t>Classification</a:t>
            </a:r>
            <a:r>
              <a:rPr lang="en-US" sz="3200" spc="-10" dirty="0">
                <a:latin typeface="Lato" panose="020F0502020204030203" pitchFamily="34" charset="0"/>
                <a:ea typeface="Lato" panose="020F0502020204030203" pitchFamily="34" charset="0"/>
                <a:cs typeface="Lato" panose="020F0502020204030203" pitchFamily="34" charset="0"/>
              </a:rPr>
              <a:t> of materials based on self-organizing maps (SOM)</a:t>
            </a:r>
            <a:endParaRPr sz="3200" dirty="0">
              <a:latin typeface="Lato" panose="020F0502020204030203" pitchFamily="34" charset="0"/>
              <a:ea typeface="Lato" panose="020F0502020204030203" pitchFamily="34" charset="0"/>
              <a:cs typeface="Lato" panose="020F0502020204030203" pitchFamily="34" charset="0"/>
            </a:endParaRPr>
          </a:p>
        </p:txBody>
      </p:sp>
      <p:pic>
        <p:nvPicPr>
          <p:cNvPr id="5" name="Picture 4">
            <a:extLst>
              <a:ext uri="{FF2B5EF4-FFF2-40B4-BE49-F238E27FC236}">
                <a16:creationId xmlns:a16="http://schemas.microsoft.com/office/drawing/2014/main" id="{72103633-BB35-4C54-9A7A-EC8C0F2B2F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50640" y="5866862"/>
            <a:ext cx="972030" cy="972030"/>
          </a:xfrm>
          <a:prstGeom prst="rect">
            <a:avLst/>
          </a:prstGeom>
        </p:spPr>
      </p:pic>
      <p:pic>
        <p:nvPicPr>
          <p:cNvPr id="1028" name="Picture 4" descr="Image result for Fumio ohuchi uw">
            <a:extLst>
              <a:ext uri="{FF2B5EF4-FFF2-40B4-BE49-F238E27FC236}">
                <a16:creationId xmlns:a16="http://schemas.microsoft.com/office/drawing/2014/main" id="{FA66072A-2F37-4150-B7C6-89292B8986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2670" y="5833684"/>
            <a:ext cx="804967" cy="100520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012F235-1688-44AA-92A2-C55D4DE7C574}"/>
              </a:ext>
            </a:extLst>
          </p:cNvPr>
          <p:cNvSpPr/>
          <p:nvPr/>
        </p:nvSpPr>
        <p:spPr>
          <a:xfrm>
            <a:off x="5048783" y="6211669"/>
            <a:ext cx="2101857" cy="646331"/>
          </a:xfrm>
          <a:prstGeom prst="rect">
            <a:avLst/>
          </a:prstGeom>
        </p:spPr>
        <p:txBody>
          <a:bodyPr wrap="none">
            <a:spAutoFit/>
          </a:bodyPr>
          <a:lstStyle/>
          <a:p>
            <a:r>
              <a:rPr lang="en-US" dirty="0"/>
              <a:t>Jimin Qian (MSE)</a:t>
            </a:r>
          </a:p>
          <a:p>
            <a:r>
              <a:rPr lang="en-US" dirty="0"/>
              <a:t>Fumio Ohuchi (MSE)</a:t>
            </a:r>
          </a:p>
        </p:txBody>
      </p:sp>
      <p:sp>
        <p:nvSpPr>
          <p:cNvPr id="8" name="Rectangle 7">
            <a:extLst>
              <a:ext uri="{FF2B5EF4-FFF2-40B4-BE49-F238E27FC236}">
                <a16:creationId xmlns:a16="http://schemas.microsoft.com/office/drawing/2014/main" id="{8E9BE53D-5D6B-4CFE-9BEB-1987E1313B27}"/>
              </a:ext>
            </a:extLst>
          </p:cNvPr>
          <p:cNvSpPr/>
          <p:nvPr/>
        </p:nvSpPr>
        <p:spPr>
          <a:xfrm>
            <a:off x="1333759" y="6340932"/>
            <a:ext cx="3659335" cy="369332"/>
          </a:xfrm>
          <a:prstGeom prst="rect">
            <a:avLst/>
          </a:prstGeom>
        </p:spPr>
        <p:txBody>
          <a:bodyPr wrap="none">
            <a:spAutoFit/>
          </a:bodyPr>
          <a:lstStyle/>
          <a:p>
            <a:r>
              <a:rPr lang="en-US" dirty="0"/>
              <a:t>Results in Materials 4, 100020 (2019)</a:t>
            </a:r>
          </a:p>
        </p:txBody>
      </p:sp>
    </p:spTree>
    <p:extLst>
      <p:ext uri="{BB962C8B-B14F-4D97-AF65-F5344CB8AC3E}">
        <p14:creationId xmlns:p14="http://schemas.microsoft.com/office/powerpoint/2010/main" val="27446368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lang="en-US" spc="-5" dirty="0"/>
              <a:t>learning</a:t>
            </a:r>
            <a:endParaRPr spc="-5" dirty="0"/>
          </a:p>
        </p:txBody>
      </p:sp>
      <p:pic>
        <p:nvPicPr>
          <p:cNvPr id="4" name="Picture 3">
            <a:extLst>
              <a:ext uri="{FF2B5EF4-FFF2-40B4-BE49-F238E27FC236}">
                <a16:creationId xmlns:a16="http://schemas.microsoft.com/office/drawing/2014/main" id="{D819922B-4806-4940-B61F-C1E097B1B4CF}"/>
              </a:ext>
            </a:extLst>
          </p:cNvPr>
          <p:cNvPicPr>
            <a:picLocks noChangeAspect="1"/>
          </p:cNvPicPr>
          <p:nvPr/>
        </p:nvPicPr>
        <p:blipFill>
          <a:blip r:embed="rId2"/>
          <a:stretch>
            <a:fillRect/>
          </a:stretch>
        </p:blipFill>
        <p:spPr>
          <a:xfrm>
            <a:off x="0" y="2647951"/>
            <a:ext cx="9144000" cy="4426060"/>
          </a:xfrm>
          <a:prstGeom prst="rect">
            <a:avLst/>
          </a:prstGeom>
        </p:spPr>
      </p:pic>
      <p:sp>
        <p:nvSpPr>
          <p:cNvPr id="12" name="object 6">
            <a:extLst>
              <a:ext uri="{FF2B5EF4-FFF2-40B4-BE49-F238E27FC236}">
                <a16:creationId xmlns:a16="http://schemas.microsoft.com/office/drawing/2014/main" id="{E44AA8BB-F91B-4D77-A7C2-CAD6DCCE050E}"/>
              </a:ext>
            </a:extLst>
          </p:cNvPr>
          <p:cNvSpPr txBox="1"/>
          <p:nvPr/>
        </p:nvSpPr>
        <p:spPr>
          <a:xfrm>
            <a:off x="414405" y="1507188"/>
            <a:ext cx="7708265" cy="852798"/>
          </a:xfrm>
          <a:prstGeom prst="rect">
            <a:avLst/>
          </a:prstGeom>
        </p:spPr>
        <p:txBody>
          <a:bodyPr vert="horz" wrap="square" lIns="0" tIns="113030" rIns="0" bIns="0" rtlCol="0">
            <a:spAutoFit/>
          </a:bodyPr>
          <a:lstStyle/>
          <a:p>
            <a:pPr marL="133984">
              <a:lnSpc>
                <a:spcPct val="100000"/>
              </a:lnSpc>
              <a:spcBef>
                <a:spcPts val="890"/>
              </a:spcBef>
              <a:tabLst>
                <a:tab pos="476884" algn="l"/>
                <a:tab pos="477520" algn="l"/>
              </a:tabLst>
            </a:pPr>
            <a:r>
              <a:rPr lang="en-US" sz="2400" spc="-10" dirty="0">
                <a:latin typeface="Lato" panose="020F0502020204030203" pitchFamily="34" charset="0"/>
                <a:ea typeface="Lato" panose="020F0502020204030203" pitchFamily="34" charset="0"/>
                <a:cs typeface="Lato" panose="020F0502020204030203" pitchFamily="34" charset="0"/>
              </a:rPr>
              <a:t>Clustering: </a:t>
            </a:r>
            <a:r>
              <a:rPr sz="2400" spc="-10" dirty="0">
                <a:latin typeface="Lato" panose="020F0502020204030203" pitchFamily="34" charset="0"/>
                <a:ea typeface="Lato" panose="020F0502020204030203" pitchFamily="34" charset="0"/>
                <a:cs typeface="Lato" panose="020F0502020204030203" pitchFamily="34" charset="0"/>
              </a:rPr>
              <a:t>Classification</a:t>
            </a:r>
            <a:r>
              <a:rPr lang="en-US" sz="2400" spc="-10" dirty="0">
                <a:latin typeface="Lato" panose="020F0502020204030203" pitchFamily="34" charset="0"/>
                <a:ea typeface="Lato" panose="020F0502020204030203" pitchFamily="34" charset="0"/>
                <a:cs typeface="Lato" panose="020F0502020204030203" pitchFamily="34" charset="0"/>
              </a:rPr>
              <a:t> of materials based on self-organizing maps (SOM)</a:t>
            </a:r>
            <a:endParaRPr sz="24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347628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A0537-215E-524B-BE02-926FF67C1A8E}"/>
              </a:ext>
            </a:extLst>
          </p:cNvPr>
          <p:cNvSpPr>
            <a:spLocks noGrp="1"/>
          </p:cNvSpPr>
          <p:nvPr>
            <p:ph type="title"/>
          </p:nvPr>
        </p:nvSpPr>
        <p:spPr/>
        <p:txBody>
          <a:bodyPr/>
          <a:lstStyle/>
          <a:p>
            <a:r>
              <a:rPr lang="en-US" dirty="0"/>
              <a:t>Zoom / </a:t>
            </a:r>
            <a:r>
              <a:rPr lang="en-US" dirty="0" err="1"/>
              <a:t>Panopto</a:t>
            </a:r>
            <a:r>
              <a:rPr lang="en-US" dirty="0"/>
              <a:t> recordings</a:t>
            </a:r>
          </a:p>
        </p:txBody>
      </p:sp>
      <p:sp>
        <p:nvSpPr>
          <p:cNvPr id="3" name="Content Placeholder 2">
            <a:extLst>
              <a:ext uri="{FF2B5EF4-FFF2-40B4-BE49-F238E27FC236}">
                <a16:creationId xmlns:a16="http://schemas.microsoft.com/office/drawing/2014/main" id="{644FDB8D-64B9-6141-AF25-AF15F6538C9D}"/>
              </a:ext>
            </a:extLst>
          </p:cNvPr>
          <p:cNvSpPr>
            <a:spLocks noGrp="1"/>
          </p:cNvSpPr>
          <p:nvPr>
            <p:ph idx="1"/>
          </p:nvPr>
        </p:nvSpPr>
        <p:spPr/>
        <p:txBody>
          <a:bodyPr/>
          <a:lstStyle/>
          <a:p>
            <a:r>
              <a:rPr lang="en-US" dirty="0"/>
              <a:t>We will record the speaker’s screen and audio, only audio questions from the audience will be in the final recording</a:t>
            </a:r>
          </a:p>
          <a:p>
            <a:r>
              <a:rPr lang="en-US" dirty="0"/>
              <a:t>Your names / chats and videos are not recorded – even when your videos are turned on!</a:t>
            </a:r>
          </a:p>
          <a:p>
            <a:r>
              <a:rPr lang="en-US" dirty="0"/>
              <a:t>We encourage you to turn on your videos </a:t>
            </a:r>
            <a:r>
              <a:rPr lang="en-US" dirty="0">
                <a:sym typeface="Wingdings" pitchFamily="2" charset="2"/>
              </a:rPr>
              <a:t> - we love seeing you and it helps us teach better!</a:t>
            </a:r>
          </a:p>
          <a:p>
            <a:r>
              <a:rPr lang="en-US" dirty="0">
                <a:sym typeface="Wingdings" pitchFamily="2" charset="2"/>
              </a:rPr>
              <a:t>To ask questions during the lectures use the raise hand icon or write it in the chat</a:t>
            </a:r>
            <a:endParaRPr lang="en-US" dirty="0"/>
          </a:p>
        </p:txBody>
      </p:sp>
    </p:spTree>
    <p:extLst>
      <p:ext uri="{BB962C8B-B14F-4D97-AF65-F5344CB8AC3E}">
        <p14:creationId xmlns:p14="http://schemas.microsoft.com/office/powerpoint/2010/main" val="12460840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lang="en-US" spc="-5" dirty="0"/>
              <a:t>learning</a:t>
            </a:r>
            <a:endParaRPr spc="-5" dirty="0"/>
          </a:p>
        </p:txBody>
      </p:sp>
      <p:grpSp>
        <p:nvGrpSpPr>
          <p:cNvPr id="7" name="Group 6">
            <a:extLst>
              <a:ext uri="{FF2B5EF4-FFF2-40B4-BE49-F238E27FC236}">
                <a16:creationId xmlns:a16="http://schemas.microsoft.com/office/drawing/2014/main" id="{A56C7EDF-5918-4BB1-BB15-4D683F0C1A31}"/>
              </a:ext>
            </a:extLst>
          </p:cNvPr>
          <p:cNvGrpSpPr/>
          <p:nvPr/>
        </p:nvGrpSpPr>
        <p:grpSpPr>
          <a:xfrm>
            <a:off x="457200" y="3429000"/>
            <a:ext cx="2232685" cy="1744200"/>
            <a:chOff x="4046451" y="2122914"/>
            <a:chExt cx="2232685" cy="1744200"/>
          </a:xfrm>
        </p:grpSpPr>
        <p:sp>
          <p:nvSpPr>
            <p:cNvPr id="8" name="Rectangle: Rounded Corners 7">
              <a:extLst>
                <a:ext uri="{FF2B5EF4-FFF2-40B4-BE49-F238E27FC236}">
                  <a16:creationId xmlns:a16="http://schemas.microsoft.com/office/drawing/2014/main" id="{0C91DA74-37A5-41D3-96E2-80322B9A5E7C}"/>
                </a:ext>
              </a:extLst>
            </p:cNvPr>
            <p:cNvSpPr/>
            <p:nvPr/>
          </p:nvSpPr>
          <p:spPr>
            <a:xfrm>
              <a:off x="4046451" y="2122914"/>
              <a:ext cx="2232685" cy="1744200"/>
            </a:xfrm>
            <a:prstGeom prst="roundRect">
              <a:avLst>
                <a:gd name="adj" fmla="val 10000"/>
              </a:avLst>
            </a:prstGeom>
          </p:spPr>
          <p:style>
            <a:lnRef idx="2">
              <a:schemeClr val="dk1">
                <a:hueOff val="0"/>
                <a:satOff val="0"/>
                <a:lumOff val="0"/>
                <a:alphaOff val="0"/>
              </a:schemeClr>
            </a:lnRef>
            <a:fillRef idx="1">
              <a:schemeClr val="dk1">
                <a:alpha val="90000"/>
                <a:tint val="40000"/>
                <a:hueOff val="0"/>
                <a:satOff val="0"/>
                <a:lumOff val="0"/>
                <a:alphaOff val="0"/>
              </a:schemeClr>
            </a:fillRef>
            <a:effectRef idx="0">
              <a:schemeClr val="dk1">
                <a:alpha val="90000"/>
                <a:tint val="40000"/>
                <a:hueOff val="0"/>
                <a:satOff val="0"/>
                <a:lumOff val="0"/>
                <a:alphaOff val="0"/>
              </a:schemeClr>
            </a:effectRef>
            <a:fontRef idx="minor">
              <a:schemeClr val="dk1">
                <a:hueOff val="0"/>
                <a:satOff val="0"/>
                <a:lumOff val="0"/>
                <a:alphaOff val="0"/>
              </a:schemeClr>
            </a:fontRef>
          </p:style>
        </p:sp>
        <p:sp>
          <p:nvSpPr>
            <p:cNvPr id="9" name="Rectangle: Rounded Corners 4">
              <a:extLst>
                <a:ext uri="{FF2B5EF4-FFF2-40B4-BE49-F238E27FC236}">
                  <a16:creationId xmlns:a16="http://schemas.microsoft.com/office/drawing/2014/main" id="{EB8FADEF-C27E-433E-8BDF-3D98E25EE185}"/>
                </a:ext>
              </a:extLst>
            </p:cNvPr>
            <p:cNvSpPr txBox="1"/>
            <p:nvPr/>
          </p:nvSpPr>
          <p:spPr>
            <a:xfrm>
              <a:off x="4097537" y="2174000"/>
              <a:ext cx="2130513" cy="164202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latin typeface="Lato" panose="020F0502020204030203" pitchFamily="34" charset="0"/>
                  <a:ea typeface="Lato" panose="020F0502020204030203" pitchFamily="34" charset="0"/>
                  <a:cs typeface="Lato" panose="020F0502020204030203" pitchFamily="34" charset="0"/>
                </a:rPr>
                <a:t>398 materials</a:t>
              </a:r>
            </a:p>
            <a:p>
              <a:pPr marL="171450" lvl="1" indent="-171450" algn="l" defTabSz="844550">
                <a:lnSpc>
                  <a:spcPct val="90000"/>
                </a:lnSpc>
                <a:spcBef>
                  <a:spcPct val="0"/>
                </a:spcBef>
                <a:spcAft>
                  <a:spcPct val="15000"/>
                </a:spcAft>
                <a:buChar char="•"/>
              </a:pPr>
              <a:r>
                <a:rPr lang="en-US" sz="1900" kern="1200" dirty="0">
                  <a:latin typeface="Lato" panose="020F0502020204030203" pitchFamily="34" charset="0"/>
                  <a:ea typeface="Lato" panose="020F0502020204030203" pitchFamily="34" charset="0"/>
                  <a:cs typeface="Lato" panose="020F0502020204030203" pitchFamily="34" charset="0"/>
                </a:rPr>
                <a:t>Each material has 21 properties</a:t>
              </a:r>
            </a:p>
          </p:txBody>
        </p:sp>
      </p:grpSp>
      <p:sp>
        <p:nvSpPr>
          <p:cNvPr id="10" name="TextBox 9">
            <a:extLst>
              <a:ext uri="{FF2B5EF4-FFF2-40B4-BE49-F238E27FC236}">
                <a16:creationId xmlns:a16="http://schemas.microsoft.com/office/drawing/2014/main" id="{7C7972A8-B7C5-4D60-8599-BB723D9B0072}"/>
              </a:ext>
            </a:extLst>
          </p:cNvPr>
          <p:cNvSpPr txBox="1"/>
          <p:nvPr/>
        </p:nvSpPr>
        <p:spPr>
          <a:xfrm>
            <a:off x="2911772" y="2900716"/>
            <a:ext cx="5991596" cy="3046988"/>
          </a:xfrm>
          <a:prstGeom prst="rect">
            <a:avLst/>
          </a:prstGeom>
          <a:noFill/>
        </p:spPr>
        <p:txBody>
          <a:bodyPr wrap="square" rtlCol="0">
            <a:spAutoFit/>
          </a:bodyPr>
          <a:lstStyle/>
          <a:p>
            <a:r>
              <a:rPr lang="en-US" sz="1600" b="1" dirty="0">
                <a:latin typeface="Lato" panose="020F0502020204030203" pitchFamily="34" charset="0"/>
                <a:ea typeface="Lato" panose="020F0502020204030203" pitchFamily="34" charset="0"/>
                <a:cs typeface="Lato" panose="020F0502020204030203" pitchFamily="34" charset="0"/>
              </a:rPr>
              <a:t>Properties: </a:t>
            </a:r>
          </a:p>
          <a:p>
            <a:r>
              <a:rPr lang="en-US" sz="1600" dirty="0">
                <a:latin typeface="Lato" panose="020F0502020204030203" pitchFamily="34" charset="0"/>
                <a:ea typeface="Lato" panose="020F0502020204030203" pitchFamily="34" charset="0"/>
                <a:cs typeface="Lato" panose="020F0502020204030203" pitchFamily="34" charset="0"/>
              </a:rPr>
              <a:t>'Density (</a:t>
            </a:r>
            <a:r>
              <a:rPr lang="en-US" sz="1600" dirty="0" err="1">
                <a:latin typeface="Lato" panose="020F0502020204030203" pitchFamily="34" charset="0"/>
                <a:ea typeface="Lato" panose="020F0502020204030203" pitchFamily="34" charset="0"/>
                <a:cs typeface="Lato" panose="020F0502020204030203" pitchFamily="34" charset="0"/>
              </a:rPr>
              <a:t>lb</a:t>
            </a:r>
            <a:r>
              <a:rPr lang="en-US" sz="1600" dirty="0">
                <a:latin typeface="Lato" panose="020F0502020204030203" pitchFamily="34" charset="0"/>
                <a:ea typeface="Lato" panose="020F0502020204030203" pitchFamily="34" charset="0"/>
                <a:cs typeface="Lato" panose="020F0502020204030203" pitchFamily="34" charset="0"/>
              </a:rPr>
              <a:t>/in^3)',"Young's modulus (10^6 psi)", "Poisson's </a:t>
            </a:r>
            <a:r>
              <a:rPr lang="en-US" sz="1600" dirty="0" err="1">
                <a:latin typeface="Lato" panose="020F0502020204030203" pitchFamily="34" charset="0"/>
                <a:ea typeface="Lato" panose="020F0502020204030203" pitchFamily="34" charset="0"/>
                <a:cs typeface="Lato" panose="020F0502020204030203" pitchFamily="34" charset="0"/>
              </a:rPr>
              <a:t>ratio",'Hardness</a:t>
            </a:r>
            <a:r>
              <a:rPr lang="en-US" sz="1600" dirty="0">
                <a:latin typeface="Lato" panose="020F0502020204030203" pitchFamily="34" charset="0"/>
                <a:ea typeface="Lato" panose="020F0502020204030203" pitchFamily="34" charset="0"/>
                <a:cs typeface="Lato" panose="020F0502020204030203" pitchFamily="34" charset="0"/>
              </a:rPr>
              <a:t> - Vickers (HV)', 'Bulk modulus (10^6 psi)', 'Yield strength (elastic limit) (</a:t>
            </a:r>
            <a:r>
              <a:rPr lang="en-US" sz="1600" dirty="0" err="1">
                <a:latin typeface="Lato" panose="020F0502020204030203" pitchFamily="34" charset="0"/>
                <a:ea typeface="Lato" panose="020F0502020204030203" pitchFamily="34" charset="0"/>
                <a:cs typeface="Lato" panose="020F0502020204030203" pitchFamily="34" charset="0"/>
              </a:rPr>
              <a:t>ksi</a:t>
            </a:r>
            <a:r>
              <a:rPr lang="en-US" sz="1600" dirty="0">
                <a:latin typeface="Lato" panose="020F0502020204030203" pitchFamily="34" charset="0"/>
                <a:ea typeface="Lato" panose="020F0502020204030203" pitchFamily="34" charset="0"/>
                <a:cs typeface="Lato" panose="020F0502020204030203" pitchFamily="34" charset="0"/>
              </a:rPr>
              <a:t>)','Shear modulus (10^6 psi)','Tensile strength (</a:t>
            </a:r>
            <a:r>
              <a:rPr lang="en-US" sz="1600" dirty="0" err="1">
                <a:latin typeface="Lato" panose="020F0502020204030203" pitchFamily="34" charset="0"/>
                <a:ea typeface="Lato" panose="020F0502020204030203" pitchFamily="34" charset="0"/>
                <a:cs typeface="Lato" panose="020F0502020204030203" pitchFamily="34" charset="0"/>
              </a:rPr>
              <a:t>ksi</a:t>
            </a:r>
            <a:r>
              <a:rPr lang="en-US" sz="1600" dirty="0">
                <a:latin typeface="Lato" panose="020F0502020204030203" pitchFamily="34" charset="0"/>
                <a:ea typeface="Lato" panose="020F0502020204030203" pitchFamily="34" charset="0"/>
                <a:cs typeface="Lato" panose="020F0502020204030203" pitchFamily="34" charset="0"/>
              </a:rPr>
              <a:t>)', 'Flexural modulus (10^6 psi)', 'Flexural strength (modulus of rupture) (</a:t>
            </a:r>
            <a:r>
              <a:rPr lang="en-US" sz="1600" dirty="0" err="1">
                <a:latin typeface="Lato" panose="020F0502020204030203" pitchFamily="34" charset="0"/>
                <a:ea typeface="Lato" panose="020F0502020204030203" pitchFamily="34" charset="0"/>
                <a:cs typeface="Lato" panose="020F0502020204030203" pitchFamily="34" charset="0"/>
              </a:rPr>
              <a:t>ksi</a:t>
            </a:r>
            <a:r>
              <a:rPr lang="en-US" sz="1600" dirty="0">
                <a:latin typeface="Lato" panose="020F0502020204030203" pitchFamily="34" charset="0"/>
                <a:ea typeface="Lato" panose="020F0502020204030203" pitchFamily="34" charset="0"/>
                <a:cs typeface="Lato" panose="020F0502020204030203" pitchFamily="34" charset="0"/>
              </a:rPr>
              <a:t>)', 'Fatigue strength at 10^7 cycles (</a:t>
            </a:r>
            <a:r>
              <a:rPr lang="en-US" sz="1600" dirty="0" err="1">
                <a:latin typeface="Lato" panose="020F0502020204030203" pitchFamily="34" charset="0"/>
                <a:ea typeface="Lato" panose="020F0502020204030203" pitchFamily="34" charset="0"/>
                <a:cs typeface="Lato" panose="020F0502020204030203" pitchFamily="34" charset="0"/>
              </a:rPr>
              <a:t>ksi</a:t>
            </a:r>
            <a:r>
              <a:rPr lang="en-US" sz="1600" dirty="0">
                <a:latin typeface="Lato" panose="020F0502020204030203" pitchFamily="34" charset="0"/>
                <a:ea typeface="Lato" panose="020F0502020204030203" pitchFamily="34" charset="0"/>
                <a:cs typeface="Lato" panose="020F0502020204030203" pitchFamily="34" charset="0"/>
              </a:rPr>
              <a:t>)', 'Compressive strength (</a:t>
            </a:r>
            <a:r>
              <a:rPr lang="en-US" sz="1600" dirty="0" err="1">
                <a:latin typeface="Lato" panose="020F0502020204030203" pitchFamily="34" charset="0"/>
                <a:ea typeface="Lato" panose="020F0502020204030203" pitchFamily="34" charset="0"/>
                <a:cs typeface="Lato" panose="020F0502020204030203" pitchFamily="34" charset="0"/>
              </a:rPr>
              <a:t>ksi</a:t>
            </a:r>
            <a:r>
              <a:rPr lang="en-US" sz="1600" dirty="0">
                <a:latin typeface="Lato" panose="020F0502020204030203" pitchFamily="34" charset="0"/>
                <a:ea typeface="Lato" panose="020F0502020204030203" pitchFamily="34" charset="0"/>
                <a:cs typeface="Lato" panose="020F0502020204030203" pitchFamily="34" charset="0"/>
              </a:rPr>
              <a:t>)', 'Fracture toughness (ksi.in^0.5)', 'Melting point (°F)', 'Thermal conductivity (BTU/</a:t>
            </a:r>
            <a:r>
              <a:rPr lang="en-US" sz="1600" dirty="0" err="1">
                <a:latin typeface="Lato" panose="020F0502020204030203" pitchFamily="34" charset="0"/>
                <a:ea typeface="Lato" panose="020F0502020204030203" pitchFamily="34" charset="0"/>
                <a:cs typeface="Lato" panose="020F0502020204030203" pitchFamily="34" charset="0"/>
              </a:rPr>
              <a:t>hr.ft.°F</a:t>
            </a:r>
            <a:r>
              <a:rPr lang="en-US" sz="1600" dirty="0">
                <a:latin typeface="Lato" panose="020F0502020204030203" pitchFamily="34" charset="0"/>
                <a:ea typeface="Lato" panose="020F0502020204030203" pitchFamily="34" charset="0"/>
                <a:cs typeface="Lato" panose="020F0502020204030203" pitchFamily="34" charset="0"/>
              </a:rPr>
              <a:t>)', 'Specific heat capacity (BTU/</a:t>
            </a:r>
            <a:r>
              <a:rPr lang="en-US" sz="1600" dirty="0" err="1">
                <a:latin typeface="Lato" panose="020F0502020204030203" pitchFamily="34" charset="0"/>
                <a:ea typeface="Lato" panose="020F0502020204030203" pitchFamily="34" charset="0"/>
                <a:cs typeface="Lato" panose="020F0502020204030203" pitchFamily="34" charset="0"/>
              </a:rPr>
              <a:t>lb</a:t>
            </a:r>
            <a:r>
              <a:rPr lang="en-US" sz="1600" dirty="0">
                <a:latin typeface="Lato" panose="020F0502020204030203" pitchFamily="34" charset="0"/>
                <a:ea typeface="Lato" panose="020F0502020204030203" pitchFamily="34" charset="0"/>
                <a:cs typeface="Lato" panose="020F0502020204030203" pitchFamily="34" charset="0"/>
              </a:rPr>
              <a:t>.°F)', 'Thermal expansion coefficient (</a:t>
            </a:r>
            <a:r>
              <a:rPr lang="el-GR" sz="1600" dirty="0">
                <a:latin typeface="Lato" panose="020F0502020204030203" pitchFamily="34" charset="0"/>
                <a:ea typeface="Lato" panose="020F0502020204030203" pitchFamily="34" charset="0"/>
                <a:cs typeface="Lato" panose="020F0502020204030203" pitchFamily="34" charset="0"/>
              </a:rPr>
              <a:t>μ</a:t>
            </a:r>
            <a:r>
              <a:rPr lang="en-US" sz="1600" dirty="0">
                <a:latin typeface="Lato" panose="020F0502020204030203" pitchFamily="34" charset="0"/>
                <a:ea typeface="Lato" panose="020F0502020204030203" pitchFamily="34" charset="0"/>
                <a:cs typeface="Lato" panose="020F0502020204030203" pitchFamily="34" charset="0"/>
              </a:rPr>
              <a:t>strain/°F)', 'Latent heat of fusion (BTU/</a:t>
            </a:r>
            <a:r>
              <a:rPr lang="en-US" sz="1600" dirty="0" err="1">
                <a:latin typeface="Lato" panose="020F0502020204030203" pitchFamily="34" charset="0"/>
                <a:ea typeface="Lato" panose="020F0502020204030203" pitchFamily="34" charset="0"/>
                <a:cs typeface="Lato" panose="020F0502020204030203" pitchFamily="34" charset="0"/>
              </a:rPr>
              <a:t>lb</a:t>
            </a:r>
            <a:r>
              <a:rPr lang="en-US" sz="1600" dirty="0">
                <a:latin typeface="Lato" panose="020F0502020204030203" pitchFamily="34" charset="0"/>
                <a:ea typeface="Lato" panose="020F0502020204030203" pitchFamily="34" charset="0"/>
                <a:cs typeface="Lato" panose="020F0502020204030203" pitchFamily="34" charset="0"/>
              </a:rPr>
              <a:t>)', 'Electrical conductivity (%IACS)', 'Mechanical loss coefficient (tan delta)','Acoustic velocity (in/s)'</a:t>
            </a:r>
          </a:p>
        </p:txBody>
      </p:sp>
      <p:sp>
        <p:nvSpPr>
          <p:cNvPr id="11" name="object 6">
            <a:extLst>
              <a:ext uri="{FF2B5EF4-FFF2-40B4-BE49-F238E27FC236}">
                <a16:creationId xmlns:a16="http://schemas.microsoft.com/office/drawing/2014/main" id="{32CB446A-F457-40E5-87BA-57541140D13F}"/>
              </a:ext>
            </a:extLst>
          </p:cNvPr>
          <p:cNvSpPr txBox="1"/>
          <p:nvPr/>
        </p:nvSpPr>
        <p:spPr>
          <a:xfrm>
            <a:off x="414405" y="1507188"/>
            <a:ext cx="7708265" cy="852798"/>
          </a:xfrm>
          <a:prstGeom prst="rect">
            <a:avLst/>
          </a:prstGeom>
        </p:spPr>
        <p:txBody>
          <a:bodyPr vert="horz" wrap="square" lIns="0" tIns="113030" rIns="0" bIns="0" rtlCol="0">
            <a:spAutoFit/>
          </a:bodyPr>
          <a:lstStyle/>
          <a:p>
            <a:pPr marL="133984">
              <a:lnSpc>
                <a:spcPct val="100000"/>
              </a:lnSpc>
              <a:spcBef>
                <a:spcPts val="890"/>
              </a:spcBef>
              <a:tabLst>
                <a:tab pos="476884" algn="l"/>
                <a:tab pos="477520" algn="l"/>
              </a:tabLst>
            </a:pPr>
            <a:r>
              <a:rPr lang="en-US" sz="2400" spc="-10" dirty="0">
                <a:latin typeface="Lato" panose="020F0502020204030203" pitchFamily="34" charset="0"/>
                <a:ea typeface="Lato" panose="020F0502020204030203" pitchFamily="34" charset="0"/>
                <a:cs typeface="Lato" panose="020F0502020204030203" pitchFamily="34" charset="0"/>
              </a:rPr>
              <a:t>Clustering: </a:t>
            </a:r>
            <a:r>
              <a:rPr sz="2400" spc="-10" dirty="0">
                <a:latin typeface="Lato" panose="020F0502020204030203" pitchFamily="34" charset="0"/>
                <a:ea typeface="Lato" panose="020F0502020204030203" pitchFamily="34" charset="0"/>
                <a:cs typeface="Lato" panose="020F0502020204030203" pitchFamily="34" charset="0"/>
              </a:rPr>
              <a:t>Classification</a:t>
            </a:r>
            <a:r>
              <a:rPr lang="en-US" sz="2400" spc="-10" dirty="0">
                <a:latin typeface="Lato" panose="020F0502020204030203" pitchFamily="34" charset="0"/>
                <a:ea typeface="Lato" panose="020F0502020204030203" pitchFamily="34" charset="0"/>
                <a:cs typeface="Lato" panose="020F0502020204030203" pitchFamily="34" charset="0"/>
              </a:rPr>
              <a:t> of materials based on self-organizing maps (SOM)</a:t>
            </a:r>
            <a:endParaRPr sz="24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3081468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lang="en-US" spc="-5" dirty="0"/>
              <a:t>learning</a:t>
            </a:r>
            <a:endParaRPr spc="-5" dirty="0"/>
          </a:p>
        </p:txBody>
      </p:sp>
      <p:sp>
        <p:nvSpPr>
          <p:cNvPr id="6" name="object 6"/>
          <p:cNvSpPr txBox="1"/>
          <p:nvPr/>
        </p:nvSpPr>
        <p:spPr>
          <a:xfrm>
            <a:off x="414405" y="1507188"/>
            <a:ext cx="8429792" cy="1099019"/>
          </a:xfrm>
          <a:prstGeom prst="rect">
            <a:avLst/>
          </a:prstGeom>
        </p:spPr>
        <p:txBody>
          <a:bodyPr vert="horz" wrap="square" lIns="0" tIns="113030" rIns="0" bIns="0" rtlCol="0">
            <a:spAutoFit/>
          </a:bodyPr>
          <a:lstStyle/>
          <a:p>
            <a:pPr marL="133984">
              <a:lnSpc>
                <a:spcPct val="100000"/>
              </a:lnSpc>
              <a:spcBef>
                <a:spcPts val="890"/>
              </a:spcBef>
              <a:tabLst>
                <a:tab pos="476884" algn="l"/>
                <a:tab pos="477520" algn="l"/>
              </a:tabLst>
            </a:pPr>
            <a:r>
              <a:rPr lang="en-US" sz="3200" spc="-10" dirty="0">
                <a:latin typeface="Lato" panose="020F0502020204030203" pitchFamily="34" charset="0"/>
                <a:ea typeface="Lato" panose="020F0502020204030203" pitchFamily="34" charset="0"/>
                <a:cs typeface="Lato" panose="020F0502020204030203" pitchFamily="34" charset="0"/>
              </a:rPr>
              <a:t>Visualizing the self-organizing maps by using c</a:t>
            </a:r>
            <a:r>
              <a:rPr lang="en-US" sz="3200" dirty="0">
                <a:latin typeface="Lato" panose="020F0502020204030203" pitchFamily="34" charset="0"/>
                <a:ea typeface="Lato" panose="020F0502020204030203" pitchFamily="34" charset="0"/>
                <a:cs typeface="Lato" panose="020F0502020204030203" pitchFamily="34" charset="0"/>
              </a:rPr>
              <a:t>lustering map</a:t>
            </a:r>
            <a:endParaRPr sz="3200" dirty="0">
              <a:latin typeface="Lato" panose="020F0502020204030203" pitchFamily="34" charset="0"/>
              <a:ea typeface="Lato" panose="020F0502020204030203" pitchFamily="34" charset="0"/>
              <a:cs typeface="Lato" panose="020F0502020204030203" pitchFamily="34" charset="0"/>
            </a:endParaRPr>
          </a:p>
        </p:txBody>
      </p:sp>
      <p:pic>
        <p:nvPicPr>
          <p:cNvPr id="4" name="Picture 3">
            <a:extLst>
              <a:ext uri="{FF2B5EF4-FFF2-40B4-BE49-F238E27FC236}">
                <a16:creationId xmlns:a16="http://schemas.microsoft.com/office/drawing/2014/main" id="{04B358D5-5DD8-4917-A475-6CA860FFED23}"/>
              </a:ext>
            </a:extLst>
          </p:cNvPr>
          <p:cNvPicPr>
            <a:picLocks noChangeAspect="1"/>
          </p:cNvPicPr>
          <p:nvPr/>
        </p:nvPicPr>
        <p:blipFill>
          <a:blip r:embed="rId2"/>
          <a:stretch>
            <a:fillRect/>
          </a:stretch>
        </p:blipFill>
        <p:spPr>
          <a:xfrm>
            <a:off x="9525" y="2539755"/>
            <a:ext cx="9144000" cy="4191905"/>
          </a:xfrm>
          <a:prstGeom prst="rect">
            <a:avLst/>
          </a:prstGeom>
        </p:spPr>
      </p:pic>
    </p:spTree>
    <p:extLst>
      <p:ext uri="{BB962C8B-B14F-4D97-AF65-F5344CB8AC3E}">
        <p14:creationId xmlns:p14="http://schemas.microsoft.com/office/powerpoint/2010/main" val="31353356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lang="en-US" spc="-5" dirty="0"/>
              <a:t>learning</a:t>
            </a:r>
            <a:endParaRPr spc="-5" dirty="0"/>
          </a:p>
        </p:txBody>
      </p:sp>
      <p:sp>
        <p:nvSpPr>
          <p:cNvPr id="6" name="object 6"/>
          <p:cNvSpPr txBox="1"/>
          <p:nvPr/>
        </p:nvSpPr>
        <p:spPr>
          <a:xfrm>
            <a:off x="414405" y="1507188"/>
            <a:ext cx="8429792" cy="1099019"/>
          </a:xfrm>
          <a:prstGeom prst="rect">
            <a:avLst/>
          </a:prstGeom>
        </p:spPr>
        <p:txBody>
          <a:bodyPr vert="horz" wrap="square" lIns="0" tIns="113030" rIns="0" bIns="0" rtlCol="0">
            <a:spAutoFit/>
          </a:bodyPr>
          <a:lstStyle/>
          <a:p>
            <a:pPr marL="476884" indent="-342900">
              <a:lnSpc>
                <a:spcPct val="100000"/>
              </a:lnSpc>
              <a:spcBef>
                <a:spcPts val="890"/>
              </a:spcBef>
              <a:buFont typeface="Arial"/>
              <a:buChar char="•"/>
              <a:tabLst>
                <a:tab pos="476884" algn="l"/>
                <a:tab pos="477520" algn="l"/>
              </a:tabLst>
            </a:pPr>
            <a:r>
              <a:rPr lang="en-US" sz="3200" spc="-10" dirty="0">
                <a:latin typeface="Calibri"/>
                <a:cs typeface="Calibri"/>
              </a:rPr>
              <a:t>Visualizing the self-organizing maps by using c</a:t>
            </a:r>
            <a:r>
              <a:rPr lang="en-US" sz="3200" dirty="0"/>
              <a:t>lustering map</a:t>
            </a:r>
            <a:endParaRPr sz="3200" dirty="0">
              <a:latin typeface="Calibri"/>
              <a:cs typeface="Calibri"/>
            </a:endParaRPr>
          </a:p>
        </p:txBody>
      </p:sp>
      <p:pic>
        <p:nvPicPr>
          <p:cNvPr id="7" name="image16.png">
            <a:extLst>
              <a:ext uri="{FF2B5EF4-FFF2-40B4-BE49-F238E27FC236}">
                <a16:creationId xmlns:a16="http://schemas.microsoft.com/office/drawing/2014/main" id="{3403E590-4AB8-493D-8A7C-DC2508466856}"/>
              </a:ext>
            </a:extLst>
          </p:cNvPr>
          <p:cNvPicPr/>
          <p:nvPr/>
        </p:nvPicPr>
        <p:blipFill>
          <a:blip r:embed="rId2"/>
          <a:srcRect/>
          <a:stretch>
            <a:fillRect/>
          </a:stretch>
        </p:blipFill>
        <p:spPr>
          <a:xfrm>
            <a:off x="172983" y="2606207"/>
            <a:ext cx="5821127" cy="4122615"/>
          </a:xfrm>
          <a:prstGeom prst="rect">
            <a:avLst/>
          </a:prstGeom>
          <a:ln/>
        </p:spPr>
      </p:pic>
      <p:sp>
        <p:nvSpPr>
          <p:cNvPr id="8" name="Content Placeholder 8">
            <a:extLst>
              <a:ext uri="{FF2B5EF4-FFF2-40B4-BE49-F238E27FC236}">
                <a16:creationId xmlns:a16="http://schemas.microsoft.com/office/drawing/2014/main" id="{C7873108-F654-4A83-B8C8-855E1C0EA34A}"/>
              </a:ext>
            </a:extLst>
          </p:cNvPr>
          <p:cNvSpPr>
            <a:spLocks noGrp="1"/>
          </p:cNvSpPr>
          <p:nvPr>
            <p:ph idx="1"/>
          </p:nvPr>
        </p:nvSpPr>
        <p:spPr>
          <a:xfrm>
            <a:off x="5609435" y="3318763"/>
            <a:ext cx="4099607" cy="2236334"/>
          </a:xfrm>
        </p:spPr>
        <p:txBody>
          <a:bodyPr>
            <a:normAutofit lnSpcReduction="10000"/>
          </a:bodyPr>
          <a:lstStyle/>
          <a:p>
            <a:pPr>
              <a:buClr>
                <a:srgbClr val="FABE5C"/>
              </a:buClr>
            </a:pPr>
            <a:r>
              <a:rPr lang="en-US" sz="2400" dirty="0"/>
              <a:t>Colored each point by it’s category</a:t>
            </a:r>
          </a:p>
          <a:p>
            <a:pPr>
              <a:buClr>
                <a:srgbClr val="FABE5C"/>
              </a:buClr>
            </a:pPr>
            <a:r>
              <a:rPr lang="en-US" sz="2400" dirty="0"/>
              <a:t>The label/color of each points can indicate qualitative/categorical property of material</a:t>
            </a:r>
          </a:p>
        </p:txBody>
      </p:sp>
      <p:pic>
        <p:nvPicPr>
          <p:cNvPr id="9" name="Picture 8">
            <a:extLst>
              <a:ext uri="{FF2B5EF4-FFF2-40B4-BE49-F238E27FC236}">
                <a16:creationId xmlns:a16="http://schemas.microsoft.com/office/drawing/2014/main" id="{C53A0BF0-2E41-497A-B216-69054322432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50640" y="5866862"/>
            <a:ext cx="972030" cy="972030"/>
          </a:xfrm>
          <a:prstGeom prst="rect">
            <a:avLst/>
          </a:prstGeom>
        </p:spPr>
      </p:pic>
      <p:pic>
        <p:nvPicPr>
          <p:cNvPr id="10" name="Picture 4" descr="Image result for Fumio ohuchi uw">
            <a:extLst>
              <a:ext uri="{FF2B5EF4-FFF2-40B4-BE49-F238E27FC236}">
                <a16:creationId xmlns:a16="http://schemas.microsoft.com/office/drawing/2014/main" id="{D270D448-9C90-437E-9D46-B0B131CEE1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2670" y="5833684"/>
            <a:ext cx="804967" cy="100520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95ACFE1-BBDC-4C57-A96F-6DC6C5EA57C6}"/>
              </a:ext>
            </a:extLst>
          </p:cNvPr>
          <p:cNvSpPr/>
          <p:nvPr/>
        </p:nvSpPr>
        <p:spPr>
          <a:xfrm>
            <a:off x="5048783" y="6336288"/>
            <a:ext cx="2101857" cy="646331"/>
          </a:xfrm>
          <a:prstGeom prst="rect">
            <a:avLst/>
          </a:prstGeom>
        </p:spPr>
        <p:txBody>
          <a:bodyPr wrap="none">
            <a:spAutoFit/>
          </a:bodyPr>
          <a:lstStyle/>
          <a:p>
            <a:r>
              <a:rPr lang="en-US" dirty="0"/>
              <a:t>Jimin Qian (MSE)</a:t>
            </a:r>
          </a:p>
          <a:p>
            <a:r>
              <a:rPr lang="en-US" dirty="0"/>
              <a:t>Fumio Ohuchi (MSE)</a:t>
            </a:r>
          </a:p>
        </p:txBody>
      </p:sp>
    </p:spTree>
    <p:extLst>
      <p:ext uri="{BB962C8B-B14F-4D97-AF65-F5344CB8AC3E}">
        <p14:creationId xmlns:p14="http://schemas.microsoft.com/office/powerpoint/2010/main" val="30132921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22035" y="283172"/>
            <a:ext cx="8118979" cy="947247"/>
          </a:xfrm>
          <a:prstGeom prst="rect">
            <a:avLst/>
          </a:prstGeom>
        </p:spPr>
        <p:txBody>
          <a:bodyPr vert="horz" wrap="square" lIns="0" tIns="12700" rIns="0" bIns="0" rtlCol="0">
            <a:spAutoFit/>
          </a:bodyPr>
          <a:lstStyle/>
          <a:p>
            <a:pPr marL="12700" marR="5080">
              <a:lnSpc>
                <a:spcPts val="3470"/>
              </a:lnSpc>
              <a:spcBef>
                <a:spcPts val="520"/>
              </a:spcBef>
              <a:tabLst>
                <a:tab pos="354965" algn="l"/>
                <a:tab pos="355600" algn="l"/>
              </a:tabLst>
            </a:pPr>
            <a:r>
              <a:rPr lang="en-US" spc="-10" dirty="0">
                <a:cs typeface="Calibri"/>
              </a:rPr>
              <a:t>New paradigm </a:t>
            </a:r>
            <a:r>
              <a:rPr lang="en-US" dirty="0">
                <a:cs typeface="Calibri"/>
              </a:rPr>
              <a:t>of </a:t>
            </a:r>
            <a:r>
              <a:rPr lang="en-US" spc="-15" dirty="0">
                <a:cs typeface="Calibri"/>
              </a:rPr>
              <a:t>data-intensive  </a:t>
            </a:r>
            <a:r>
              <a:rPr lang="en-US" spc="-10" dirty="0">
                <a:cs typeface="Calibri"/>
              </a:rPr>
              <a:t>discovery </a:t>
            </a:r>
            <a:r>
              <a:rPr lang="en-US" dirty="0">
                <a:cs typeface="Calibri"/>
              </a:rPr>
              <a:t>and</a:t>
            </a:r>
            <a:r>
              <a:rPr lang="en-US" spc="5" dirty="0">
                <a:cs typeface="Calibri"/>
              </a:rPr>
              <a:t> </a:t>
            </a:r>
            <a:r>
              <a:rPr lang="en-US" spc="-10" dirty="0">
                <a:cs typeface="Calibri"/>
              </a:rPr>
              <a:t>innovation</a:t>
            </a:r>
            <a:endParaRPr lang="en-US" dirty="0">
              <a:cs typeface="Calibri"/>
            </a:endParaRPr>
          </a:p>
        </p:txBody>
      </p:sp>
      <p:sp>
        <p:nvSpPr>
          <p:cNvPr id="4" name="object 4"/>
          <p:cNvSpPr txBox="1"/>
          <p:nvPr/>
        </p:nvSpPr>
        <p:spPr>
          <a:xfrm>
            <a:off x="236278" y="1557020"/>
            <a:ext cx="8404735" cy="4488408"/>
          </a:xfrm>
          <a:prstGeom prst="rect">
            <a:avLst/>
          </a:prstGeom>
        </p:spPr>
        <p:txBody>
          <a:bodyPr vert="horz" wrap="square" lIns="0" tIns="66040" rIns="0" bIns="0" rtlCol="0">
            <a:spAutoFit/>
          </a:bodyPr>
          <a:lstStyle/>
          <a:p>
            <a:pPr marL="469900" lvl="1">
              <a:lnSpc>
                <a:spcPct val="100000"/>
              </a:lnSpc>
              <a:spcBef>
                <a:spcPts val="305"/>
              </a:spcBef>
              <a:tabLst>
                <a:tab pos="755650" algn="l"/>
              </a:tabLst>
            </a:pPr>
            <a:r>
              <a:rPr sz="2600" b="1" spc="-5" dirty="0">
                <a:latin typeface="Lato Heavy" panose="020F0502020204030203" pitchFamily="34" charset="0"/>
                <a:ea typeface="Lato Heavy" panose="020F0502020204030203" pitchFamily="34" charset="0"/>
                <a:cs typeface="Lato Heavy" panose="020F0502020204030203" pitchFamily="34" charset="0"/>
              </a:rPr>
              <a:t>Deep domain</a:t>
            </a:r>
            <a:r>
              <a:rPr sz="2600" b="1" spc="15" dirty="0">
                <a:latin typeface="Lato Heavy" panose="020F0502020204030203" pitchFamily="34" charset="0"/>
                <a:ea typeface="Lato Heavy" panose="020F0502020204030203" pitchFamily="34" charset="0"/>
                <a:cs typeface="Lato Heavy" panose="020F0502020204030203" pitchFamily="34" charset="0"/>
              </a:rPr>
              <a:t> </a:t>
            </a:r>
            <a:r>
              <a:rPr sz="2600" b="1" spc="-10" dirty="0">
                <a:latin typeface="Lato Heavy" panose="020F0502020204030203" pitchFamily="34" charset="0"/>
                <a:ea typeface="Lato Heavy" panose="020F0502020204030203" pitchFamily="34" charset="0"/>
                <a:cs typeface="Lato Heavy" panose="020F0502020204030203" pitchFamily="34" charset="0"/>
              </a:rPr>
              <a:t>knowledge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469900" lvl="1">
              <a:lnSpc>
                <a:spcPct val="100000"/>
              </a:lnSpc>
              <a:spcBef>
                <a:spcPts val="340"/>
              </a:spcBef>
              <a:tabLst>
                <a:tab pos="755650" algn="l"/>
              </a:tabLst>
            </a:pPr>
            <a:r>
              <a:rPr sz="2600" b="1" spc="-20" dirty="0">
                <a:latin typeface="Lato Heavy" panose="020F0502020204030203" pitchFamily="34" charset="0"/>
                <a:ea typeface="Lato Heavy" panose="020F0502020204030203" pitchFamily="34" charset="0"/>
                <a:cs typeface="Lato Heavy" panose="020F0502020204030203" pitchFamily="34" charset="0"/>
              </a:rPr>
              <a:t>Data</a:t>
            </a:r>
            <a:r>
              <a:rPr sz="2600" b="1" spc="-5" dirty="0">
                <a:latin typeface="Lato Heavy" panose="020F0502020204030203" pitchFamily="34" charset="0"/>
                <a:ea typeface="Lato Heavy" panose="020F0502020204030203" pitchFamily="34" charset="0"/>
                <a:cs typeface="Lato Heavy" panose="020F0502020204030203" pitchFamily="34" charset="0"/>
              </a:rPr>
              <a:t> Science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927100" lvl="2">
              <a:lnSpc>
                <a:spcPct val="100000"/>
              </a:lnSpc>
              <a:spcBef>
                <a:spcPts val="305"/>
              </a:spcBef>
              <a:tabLst>
                <a:tab pos="1155700" algn="l"/>
              </a:tabLst>
            </a:pPr>
            <a:r>
              <a:rPr sz="2400" spc="-20" dirty="0">
                <a:latin typeface="Lato" panose="020F0502020204030203" pitchFamily="34" charset="0"/>
                <a:ea typeface="Lato" panose="020F0502020204030203" pitchFamily="34" charset="0"/>
                <a:cs typeface="Lato" panose="020F0502020204030203" pitchFamily="34" charset="0"/>
              </a:rPr>
              <a:t>Data</a:t>
            </a:r>
            <a:r>
              <a:rPr sz="2400" spc="-10" dirty="0">
                <a:latin typeface="Lato" panose="020F0502020204030203" pitchFamily="34" charset="0"/>
                <a:ea typeface="Lato" panose="020F0502020204030203" pitchFamily="34" charset="0"/>
                <a:cs typeface="Lato" panose="020F0502020204030203" pitchFamily="34" charset="0"/>
              </a:rPr>
              <a:t> management</a:t>
            </a:r>
            <a:r>
              <a:rPr lang="en-US" sz="2400" dirty="0">
                <a:latin typeface="Lato" panose="020F0502020204030203" pitchFamily="34" charset="0"/>
                <a:ea typeface="Lato" panose="020F0502020204030203" pitchFamily="34" charset="0"/>
                <a:cs typeface="Lato" panose="020F0502020204030203" pitchFamily="34" charset="0"/>
              </a:rPr>
              <a:t> </a:t>
            </a:r>
          </a:p>
          <a:p>
            <a:pPr marL="1727200" lvl="3" indent="-342900">
              <a:spcBef>
                <a:spcPts val="305"/>
              </a:spcBef>
              <a:buFont typeface="Arial" panose="020B0604020202020204" pitchFamily="34" charset="0"/>
              <a:buChar char="•"/>
              <a:tabLst>
                <a:tab pos="1155700" algn="l"/>
              </a:tabLst>
            </a:pPr>
            <a:r>
              <a:rPr lang="en-US" sz="2400" spc="-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Databases, scalable </a:t>
            </a:r>
            <a:r>
              <a:rPr sz="2200" spc="-10"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handling, </a:t>
            </a:r>
            <a:r>
              <a:rPr sz="2200" spc="-10" dirty="0">
                <a:latin typeface="Lato" panose="020F0502020204030203" pitchFamily="34" charset="0"/>
                <a:ea typeface="Lato" panose="020F0502020204030203" pitchFamily="34" charset="0"/>
                <a:cs typeface="Lato" panose="020F0502020204030203" pitchFamily="34" charset="0"/>
              </a:rPr>
              <a:t>data</a:t>
            </a:r>
            <a:r>
              <a:rPr sz="2200" spc="5" dirty="0">
                <a:latin typeface="Lato" panose="020F0502020204030203" pitchFamily="34" charset="0"/>
                <a:ea typeface="Lato" panose="020F0502020204030203" pitchFamily="34" charset="0"/>
                <a:cs typeface="Lato" panose="020F0502020204030203" pitchFamily="34" charset="0"/>
              </a:rPr>
              <a:t> </a:t>
            </a:r>
            <a:r>
              <a:rPr sz="2200" spc="-10" dirty="0">
                <a:latin typeface="Lato" panose="020F0502020204030203" pitchFamily="34" charset="0"/>
                <a:ea typeface="Lato" panose="020F0502020204030203" pitchFamily="34" charset="0"/>
                <a:cs typeface="Lato" panose="020F0502020204030203" pitchFamily="34" charset="0"/>
              </a:rPr>
              <a:t>curation</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29"/>
              </a:spcBef>
              <a:tabLst>
                <a:tab pos="1155700" algn="l"/>
              </a:tabLst>
            </a:pPr>
            <a:r>
              <a:rPr sz="2400" spc="-5" dirty="0">
                <a:latin typeface="Lato" panose="020F0502020204030203" pitchFamily="34" charset="0"/>
                <a:ea typeface="Lato" panose="020F0502020204030203" pitchFamily="34" charset="0"/>
                <a:cs typeface="Lato" panose="020F0502020204030203" pitchFamily="34" charset="0"/>
              </a:rPr>
              <a:t>Machine learning</a:t>
            </a:r>
            <a:endParaRPr sz="2400" dirty="0">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90"/>
              </a:spcBef>
              <a:buFont typeface="Arial" panose="020B0604020202020204" pitchFamily="34" charset="0"/>
              <a:buChar char="•"/>
              <a:tabLst>
                <a:tab pos="1612900" algn="l"/>
              </a:tabLst>
            </a:pPr>
            <a:r>
              <a:rPr sz="2200" spc="-10" dirty="0">
                <a:latin typeface="Lato" panose="020F0502020204030203" pitchFamily="34" charset="0"/>
                <a:ea typeface="Lato" panose="020F0502020204030203" pitchFamily="34" charset="0"/>
                <a:cs typeface="Lato" panose="020F0502020204030203" pitchFamily="34" charset="0"/>
              </a:rPr>
              <a:t>Regression </a:t>
            </a:r>
            <a:r>
              <a:rPr sz="2200" dirty="0">
                <a:latin typeface="Lato" panose="020F0502020204030203" pitchFamily="34" charset="0"/>
                <a:ea typeface="Lato" panose="020F0502020204030203" pitchFamily="34" charset="0"/>
                <a:cs typeface="Lato" panose="020F0502020204030203" pitchFamily="34" charset="0"/>
              </a:rPr>
              <a:t>&amp;</a:t>
            </a:r>
            <a:r>
              <a:rPr sz="2200" spc="-5" dirty="0">
                <a:latin typeface="Lato" panose="020F0502020204030203" pitchFamily="34" charset="0"/>
                <a:ea typeface="Lato" panose="020F0502020204030203" pitchFamily="34" charset="0"/>
                <a:cs typeface="Lato" panose="020F0502020204030203" pitchFamily="34" charset="0"/>
              </a:rPr>
              <a:t> classification</a:t>
            </a:r>
            <a:endParaRPr sz="2200" dirty="0">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29"/>
              </a:spcBef>
              <a:buFont typeface="Arial" panose="020B0604020202020204" pitchFamily="34" charset="0"/>
              <a:buChar char="•"/>
              <a:tabLst>
                <a:tab pos="1612900" algn="l"/>
              </a:tabLst>
            </a:pPr>
            <a:r>
              <a:rPr sz="2200" dirty="0">
                <a:latin typeface="Lato" panose="020F0502020204030203" pitchFamily="34" charset="0"/>
                <a:ea typeface="Lato" panose="020F0502020204030203" pitchFamily="34" charset="0"/>
                <a:cs typeface="Lato" panose="020F0502020204030203" pitchFamily="34" charset="0"/>
              </a:rPr>
              <a:t>Supervised &amp;</a:t>
            </a:r>
            <a:r>
              <a:rPr sz="2200" spc="-1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unsupervised</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70"/>
              </a:spcBef>
              <a:tabLst>
                <a:tab pos="1155700" algn="l"/>
              </a:tabLst>
            </a:pPr>
            <a:r>
              <a:rPr sz="2400" spc="-15" dirty="0">
                <a:latin typeface="Lato" panose="020F0502020204030203" pitchFamily="34" charset="0"/>
                <a:ea typeface="Lato" panose="020F0502020204030203" pitchFamily="34" charset="0"/>
                <a:cs typeface="Lato" panose="020F0502020204030203" pitchFamily="34" charset="0"/>
              </a:rPr>
              <a:t>Statistics</a:t>
            </a:r>
            <a:endParaRPr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r>
              <a:rPr sz="2400" b="1" spc="-10" dirty="0">
                <a:solidFill>
                  <a:schemeClr val="accent2"/>
                </a:solidFill>
                <a:latin typeface="Lato" panose="020F0502020204030203" pitchFamily="34" charset="0"/>
                <a:ea typeface="Lato" panose="020F0502020204030203" pitchFamily="34" charset="0"/>
                <a:cs typeface="Lato" panose="020F0502020204030203" pitchFamily="34" charset="0"/>
              </a:rPr>
              <a:t>Visualization</a:t>
            </a:r>
            <a:endParaRPr lang="en-US" sz="2400" b="1" spc="-10" dirty="0">
              <a:solidFill>
                <a:schemeClr val="accent2"/>
              </a:solidFill>
              <a:latin typeface="Lato" panose="020F0502020204030203" pitchFamily="34" charset="0"/>
              <a:ea typeface="Lato" panose="020F0502020204030203" pitchFamily="34" charset="0"/>
              <a:cs typeface="Lato" panose="020F0502020204030203" pitchFamily="34" charset="0"/>
            </a:endParaRPr>
          </a:p>
          <a:p>
            <a:pPr marL="927100" lvl="2">
              <a:spcBef>
                <a:spcPts val="285"/>
              </a:spcBef>
              <a:tabLst>
                <a:tab pos="1155700" algn="l"/>
              </a:tabLst>
            </a:pPr>
            <a:r>
              <a:rPr lang="en-US" sz="2400" spc="-10" dirty="0">
                <a:latin typeface="Lato" panose="020F0502020204030203" pitchFamily="34" charset="0"/>
                <a:ea typeface="Lato" panose="020F0502020204030203" pitchFamily="34" charset="0"/>
                <a:cs typeface="Lato" panose="020F0502020204030203" pitchFamily="34" charset="0"/>
              </a:rPr>
              <a:t>Software</a:t>
            </a:r>
            <a:r>
              <a:rPr lang="en-US" sz="2400" spc="-30" dirty="0">
                <a:latin typeface="Lato" panose="020F0502020204030203" pitchFamily="34" charset="0"/>
                <a:ea typeface="Lato" panose="020F0502020204030203" pitchFamily="34" charset="0"/>
                <a:cs typeface="Lato" panose="020F0502020204030203" pitchFamily="34" charset="0"/>
              </a:rPr>
              <a:t> </a:t>
            </a:r>
            <a:r>
              <a:rPr lang="en-US" sz="2400" spc="-5" dirty="0">
                <a:latin typeface="Lato" panose="020F0502020204030203" pitchFamily="34" charset="0"/>
                <a:ea typeface="Lato" panose="020F0502020204030203" pitchFamily="34" charset="0"/>
                <a:cs typeface="Lato" panose="020F0502020204030203" pitchFamily="34" charset="0"/>
              </a:rPr>
              <a:t>engineering</a:t>
            </a:r>
            <a:endParaRPr lang="en-US"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6" name="object 6"/>
          <p:cNvSpPr/>
          <p:nvPr/>
        </p:nvSpPr>
        <p:spPr>
          <a:xfrm>
            <a:off x="5361180" y="4128785"/>
            <a:ext cx="3546541" cy="2361477"/>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4721833" y="6231988"/>
            <a:ext cx="4321810" cy="570865"/>
          </a:xfrm>
          <a:prstGeom prst="rect">
            <a:avLst/>
          </a:prstGeom>
        </p:spPr>
        <p:txBody>
          <a:bodyPr vert="horz" wrap="square" lIns="0" tIns="12700" rIns="0" bIns="0" rtlCol="0">
            <a:spAutoFit/>
          </a:bodyPr>
          <a:lstStyle/>
          <a:p>
            <a:pPr algn="ctr">
              <a:lnSpc>
                <a:spcPts val="2145"/>
              </a:lnSpc>
              <a:spcBef>
                <a:spcPts val="100"/>
              </a:spcBef>
            </a:pPr>
            <a:r>
              <a:rPr sz="1800" spc="-5" dirty="0">
                <a:latin typeface="Calibri"/>
                <a:cs typeface="Calibri"/>
              </a:rPr>
              <a:t>Molecular </a:t>
            </a:r>
            <a:r>
              <a:rPr sz="1800" spc="-15" dirty="0">
                <a:latin typeface="Calibri"/>
                <a:cs typeface="Calibri"/>
              </a:rPr>
              <a:t>Data</a:t>
            </a:r>
            <a:r>
              <a:rPr sz="1800" spc="0" dirty="0">
                <a:latin typeface="Calibri"/>
                <a:cs typeface="Calibri"/>
              </a:rPr>
              <a:t> </a:t>
            </a:r>
            <a:r>
              <a:rPr sz="1800" spc="-10" dirty="0">
                <a:latin typeface="Calibri"/>
                <a:cs typeface="Calibri"/>
              </a:rPr>
              <a:t>Scientist</a:t>
            </a:r>
            <a:endParaRPr sz="1800">
              <a:latin typeface="Calibri"/>
              <a:cs typeface="Calibri"/>
            </a:endParaRPr>
          </a:p>
          <a:p>
            <a:pPr algn="ctr">
              <a:lnSpc>
                <a:spcPts val="2145"/>
              </a:lnSpc>
            </a:pPr>
            <a:r>
              <a:rPr sz="1800" spc="-10" dirty="0">
                <a:latin typeface="Calibri"/>
                <a:cs typeface="Calibri"/>
              </a:rPr>
              <a:t>Knows </a:t>
            </a:r>
            <a:r>
              <a:rPr sz="1800" spc="-5" dirty="0">
                <a:latin typeface="Calibri"/>
                <a:cs typeface="Calibri"/>
              </a:rPr>
              <a:t>thermodynamics </a:t>
            </a:r>
            <a:r>
              <a:rPr sz="1800" b="1" spc="-5" dirty="0">
                <a:latin typeface="Calibri"/>
                <a:cs typeface="Calibri"/>
              </a:rPr>
              <a:t>and </a:t>
            </a:r>
            <a:r>
              <a:rPr sz="1800" spc="-5" dirty="0">
                <a:latin typeface="Calibri"/>
                <a:cs typeface="Calibri"/>
              </a:rPr>
              <a:t>machine</a:t>
            </a:r>
            <a:r>
              <a:rPr sz="1800" spc="35" dirty="0">
                <a:latin typeface="Calibri"/>
                <a:cs typeface="Calibri"/>
              </a:rPr>
              <a:t> </a:t>
            </a:r>
            <a:r>
              <a:rPr sz="1800" spc="-5" dirty="0">
                <a:latin typeface="Calibri"/>
                <a:cs typeface="Calibri"/>
              </a:rPr>
              <a:t>learning</a:t>
            </a:r>
            <a:endParaRPr sz="1800">
              <a:latin typeface="Calibri"/>
              <a:cs typeface="Calibri"/>
            </a:endParaRPr>
          </a:p>
        </p:txBody>
      </p:sp>
    </p:spTree>
    <p:extLst>
      <p:ext uri="{BB962C8B-B14F-4D97-AF65-F5344CB8AC3E}">
        <p14:creationId xmlns:p14="http://schemas.microsoft.com/office/powerpoint/2010/main" val="13118051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7EDE4-0A6E-CB49-87BE-461BF74112F9}"/>
              </a:ext>
            </a:extLst>
          </p:cNvPr>
          <p:cNvSpPr>
            <a:spLocks noGrp="1"/>
          </p:cNvSpPr>
          <p:nvPr>
            <p:ph type="title"/>
          </p:nvPr>
        </p:nvSpPr>
        <p:spPr/>
        <p:txBody>
          <a:bodyPr/>
          <a:lstStyle/>
          <a:p>
            <a:r>
              <a:rPr lang="en-US" dirty="0"/>
              <a:t>Visualization</a:t>
            </a:r>
          </a:p>
        </p:txBody>
      </p:sp>
      <p:sp>
        <p:nvSpPr>
          <p:cNvPr id="3" name="Content Placeholder 2">
            <a:extLst>
              <a:ext uri="{FF2B5EF4-FFF2-40B4-BE49-F238E27FC236}">
                <a16:creationId xmlns:a16="http://schemas.microsoft.com/office/drawing/2014/main" id="{81F86E30-EC87-5A4D-A6AD-CA341A3F337D}"/>
              </a:ext>
            </a:extLst>
          </p:cNvPr>
          <p:cNvSpPr>
            <a:spLocks noGrp="1"/>
          </p:cNvSpPr>
          <p:nvPr>
            <p:ph idx="1"/>
          </p:nvPr>
        </p:nvSpPr>
        <p:spPr/>
        <p:txBody>
          <a:bodyPr/>
          <a:lstStyle/>
          <a:p>
            <a:pPr marL="0" indent="0" algn="ctr">
              <a:buNone/>
            </a:pPr>
            <a:r>
              <a:rPr lang="en-US" dirty="0"/>
              <a:t>How can we clearly and accurately represent data?</a:t>
            </a:r>
          </a:p>
        </p:txBody>
      </p:sp>
    </p:spTree>
    <p:extLst>
      <p:ext uri="{BB962C8B-B14F-4D97-AF65-F5344CB8AC3E}">
        <p14:creationId xmlns:p14="http://schemas.microsoft.com/office/powerpoint/2010/main" val="4083229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127216" y="464312"/>
            <a:ext cx="2890520" cy="695960"/>
          </a:xfrm>
          <a:prstGeom prst="rect">
            <a:avLst/>
          </a:prstGeom>
        </p:spPr>
        <p:txBody>
          <a:bodyPr vert="horz" wrap="square" lIns="0" tIns="12700" rIns="0" bIns="0" rtlCol="0">
            <a:spAutoFit/>
          </a:bodyPr>
          <a:lstStyle/>
          <a:p>
            <a:pPr marL="12700">
              <a:lnSpc>
                <a:spcPct val="100000"/>
              </a:lnSpc>
              <a:spcBef>
                <a:spcPts val="100"/>
              </a:spcBef>
            </a:pPr>
            <a:r>
              <a:rPr spc="-10" dirty="0"/>
              <a:t>Visualization</a:t>
            </a:r>
          </a:p>
        </p:txBody>
      </p:sp>
      <p:sp>
        <p:nvSpPr>
          <p:cNvPr id="4" name="object 4"/>
          <p:cNvSpPr txBox="1"/>
          <p:nvPr/>
        </p:nvSpPr>
        <p:spPr>
          <a:xfrm>
            <a:off x="535940" y="1607820"/>
            <a:ext cx="7724140" cy="997709"/>
          </a:xfrm>
          <a:prstGeom prst="rect">
            <a:avLst/>
          </a:prstGeom>
        </p:spPr>
        <p:txBody>
          <a:bodyPr vert="horz" wrap="square" lIns="0" tIns="12700" rIns="0" bIns="0" rtlCol="0">
            <a:spAutoFit/>
          </a:bodyPr>
          <a:lstStyle/>
          <a:p>
            <a:pPr marL="355600" marR="128905" indent="-342900">
              <a:lnSpc>
                <a:spcPct val="100000"/>
              </a:lnSpc>
              <a:spcBef>
                <a:spcPts val="100"/>
              </a:spcBef>
              <a:buFont typeface="Arial"/>
              <a:buChar char="•"/>
              <a:tabLst>
                <a:tab pos="354965" algn="l"/>
                <a:tab pos="355600" algn="l"/>
              </a:tabLst>
            </a:pPr>
            <a:r>
              <a:rPr sz="3200" spc="-5" dirty="0">
                <a:latin typeface="Calibri"/>
                <a:cs typeface="Calibri"/>
              </a:rPr>
              <a:t>How </a:t>
            </a:r>
            <a:r>
              <a:rPr sz="3200" spc="-10" dirty="0">
                <a:latin typeface="Calibri"/>
                <a:cs typeface="Calibri"/>
              </a:rPr>
              <a:t>can </a:t>
            </a:r>
            <a:r>
              <a:rPr sz="3200" spc="-15" dirty="0">
                <a:latin typeface="Calibri"/>
                <a:cs typeface="Calibri"/>
              </a:rPr>
              <a:t>you </a:t>
            </a:r>
            <a:r>
              <a:rPr sz="3200" spc="-25" dirty="0">
                <a:latin typeface="Calibri"/>
                <a:cs typeface="Calibri"/>
              </a:rPr>
              <a:t>convey </a:t>
            </a:r>
            <a:r>
              <a:rPr sz="3200" dirty="0">
                <a:latin typeface="Calibri"/>
                <a:cs typeface="Calibri"/>
              </a:rPr>
              <a:t>a </a:t>
            </a:r>
            <a:r>
              <a:rPr sz="3200" spc="-15" dirty="0">
                <a:latin typeface="Calibri"/>
                <a:cs typeface="Calibri"/>
              </a:rPr>
              <a:t>complex </a:t>
            </a:r>
            <a:r>
              <a:rPr sz="3200" spc="-10" dirty="0">
                <a:latin typeface="Calibri"/>
                <a:cs typeface="Calibri"/>
              </a:rPr>
              <a:t>multivariate  </a:t>
            </a:r>
            <a:r>
              <a:rPr sz="3200" spc="-20" dirty="0">
                <a:latin typeface="Calibri"/>
                <a:cs typeface="Calibri"/>
              </a:rPr>
              <a:t>data </a:t>
            </a:r>
            <a:r>
              <a:rPr sz="3200" spc="-10" dirty="0">
                <a:latin typeface="Calibri"/>
                <a:cs typeface="Calibri"/>
              </a:rPr>
              <a:t>set </a:t>
            </a:r>
            <a:r>
              <a:rPr sz="3200" spc="-15" dirty="0">
                <a:latin typeface="Calibri"/>
                <a:cs typeface="Calibri"/>
              </a:rPr>
              <a:t>to </a:t>
            </a:r>
            <a:r>
              <a:rPr sz="3200" spc="-25" dirty="0">
                <a:latin typeface="Calibri"/>
                <a:cs typeface="Calibri"/>
              </a:rPr>
              <a:t>stakeholders </a:t>
            </a:r>
            <a:r>
              <a:rPr sz="3200" dirty="0">
                <a:latin typeface="Calibri"/>
                <a:cs typeface="Calibri"/>
              </a:rPr>
              <a:t>&amp;</a:t>
            </a:r>
            <a:r>
              <a:rPr sz="3200" spc="60" dirty="0">
                <a:latin typeface="Calibri"/>
                <a:cs typeface="Calibri"/>
              </a:rPr>
              <a:t> </a:t>
            </a:r>
            <a:r>
              <a:rPr sz="3200" spc="-15" dirty="0">
                <a:latin typeface="Calibri"/>
                <a:cs typeface="Calibri"/>
              </a:rPr>
              <a:t>peers?</a:t>
            </a:r>
            <a:endParaRPr sz="3200" dirty="0">
              <a:latin typeface="Calibri"/>
              <a:cs typeface="Calibri"/>
            </a:endParaRPr>
          </a:p>
        </p:txBody>
      </p:sp>
      <p:pic>
        <p:nvPicPr>
          <p:cNvPr id="5122" name="Picture 2" descr="Figure 2">
            <a:extLst>
              <a:ext uri="{FF2B5EF4-FFF2-40B4-BE49-F238E27FC236}">
                <a16:creationId xmlns:a16="http://schemas.microsoft.com/office/drawing/2014/main" id="{70E5D768-3FB1-4130-ACC6-15EB9477EA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468" r="35924" b="33562"/>
          <a:stretch/>
        </p:blipFill>
        <p:spPr bwMode="auto">
          <a:xfrm>
            <a:off x="3020151" y="3225284"/>
            <a:ext cx="5995169" cy="2695176"/>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11">
            <a:extLst>
              <a:ext uri="{FF2B5EF4-FFF2-40B4-BE49-F238E27FC236}">
                <a16:creationId xmlns:a16="http://schemas.microsoft.com/office/drawing/2014/main" id="{2C20F3DE-EC63-4EC5-BE89-D708858DE8BB}"/>
              </a:ext>
            </a:extLst>
          </p:cNvPr>
          <p:cNvPicPr>
            <a:picLocks noChangeAspect="1"/>
          </p:cNvPicPr>
          <p:nvPr/>
        </p:nvPicPr>
        <p:blipFill>
          <a:blip r:embed="rId4"/>
          <a:stretch>
            <a:fillRect/>
          </a:stretch>
        </p:blipFill>
        <p:spPr>
          <a:xfrm>
            <a:off x="188657" y="3666887"/>
            <a:ext cx="2178050" cy="1847772"/>
          </a:xfrm>
          <a:prstGeom prst="rect">
            <a:avLst/>
          </a:prstGeom>
        </p:spPr>
      </p:pic>
      <p:sp>
        <p:nvSpPr>
          <p:cNvPr id="7" name="椭圆 13">
            <a:extLst>
              <a:ext uri="{FF2B5EF4-FFF2-40B4-BE49-F238E27FC236}">
                <a16:creationId xmlns:a16="http://schemas.microsoft.com/office/drawing/2014/main" id="{D42597E7-F708-46A5-96FB-E63B4C05A138}"/>
              </a:ext>
            </a:extLst>
          </p:cNvPr>
          <p:cNvSpPr/>
          <p:nvPr/>
        </p:nvSpPr>
        <p:spPr>
          <a:xfrm rot="20456813">
            <a:off x="1233724" y="4821119"/>
            <a:ext cx="935038" cy="452438"/>
          </a:xfrm>
          <a:prstGeom prst="ellipse">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FBA7EA7-857F-4661-BF11-6BDE70DE017B}"/>
              </a:ext>
            </a:extLst>
          </p:cNvPr>
          <p:cNvSpPr/>
          <p:nvPr/>
        </p:nvSpPr>
        <p:spPr>
          <a:xfrm>
            <a:off x="1185488" y="2848766"/>
            <a:ext cx="7331109" cy="369332"/>
          </a:xfrm>
          <a:prstGeom prst="rect">
            <a:avLst/>
          </a:prstGeom>
        </p:spPr>
        <p:txBody>
          <a:bodyPr wrap="none">
            <a:spAutoFit/>
          </a:bodyPr>
          <a:lstStyle/>
          <a:p>
            <a:r>
              <a:rPr lang="en-US" spc="-25" dirty="0">
                <a:cs typeface="Calibri"/>
              </a:rPr>
              <a:t>Mapping 4-component array defined on the surface of 2 torus to 2D vector plot</a:t>
            </a:r>
            <a:endParaRPr lang="en-US" dirty="0"/>
          </a:p>
        </p:txBody>
      </p:sp>
      <p:sp>
        <p:nvSpPr>
          <p:cNvPr id="11" name="Rectangle 10">
            <a:extLst>
              <a:ext uri="{FF2B5EF4-FFF2-40B4-BE49-F238E27FC236}">
                <a16:creationId xmlns:a16="http://schemas.microsoft.com/office/drawing/2014/main" id="{0490334D-0817-45BA-BB1A-25798665D5CB}"/>
              </a:ext>
            </a:extLst>
          </p:cNvPr>
          <p:cNvSpPr/>
          <p:nvPr/>
        </p:nvSpPr>
        <p:spPr>
          <a:xfrm>
            <a:off x="5304884" y="6273514"/>
            <a:ext cx="3211713" cy="369332"/>
          </a:xfrm>
          <a:prstGeom prst="rect">
            <a:avLst/>
          </a:prstGeom>
        </p:spPr>
        <p:txBody>
          <a:bodyPr wrap="none">
            <a:spAutoFit/>
          </a:bodyPr>
          <a:lstStyle/>
          <a:p>
            <a:r>
              <a:rPr lang="en-US" dirty="0"/>
              <a:t>Ref: Phys. Rev. Lett. 120, 087402</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22035" y="283172"/>
            <a:ext cx="8118979" cy="947247"/>
          </a:xfrm>
          <a:prstGeom prst="rect">
            <a:avLst/>
          </a:prstGeom>
        </p:spPr>
        <p:txBody>
          <a:bodyPr vert="horz" wrap="square" lIns="0" tIns="12700" rIns="0" bIns="0" rtlCol="0">
            <a:spAutoFit/>
          </a:bodyPr>
          <a:lstStyle/>
          <a:p>
            <a:pPr marL="12700" marR="5080">
              <a:lnSpc>
                <a:spcPts val="3470"/>
              </a:lnSpc>
              <a:spcBef>
                <a:spcPts val="520"/>
              </a:spcBef>
              <a:tabLst>
                <a:tab pos="354965" algn="l"/>
                <a:tab pos="355600" algn="l"/>
              </a:tabLst>
            </a:pPr>
            <a:r>
              <a:rPr lang="en-US" spc="-10" dirty="0">
                <a:cs typeface="Calibri"/>
              </a:rPr>
              <a:t>New paradigm </a:t>
            </a:r>
            <a:r>
              <a:rPr lang="en-US" dirty="0">
                <a:cs typeface="Calibri"/>
              </a:rPr>
              <a:t>of </a:t>
            </a:r>
            <a:r>
              <a:rPr lang="en-US" spc="-15" dirty="0">
                <a:cs typeface="Calibri"/>
              </a:rPr>
              <a:t>data-intensive  </a:t>
            </a:r>
            <a:r>
              <a:rPr lang="en-US" spc="-10" dirty="0">
                <a:cs typeface="Calibri"/>
              </a:rPr>
              <a:t>discovery </a:t>
            </a:r>
            <a:r>
              <a:rPr lang="en-US" dirty="0">
                <a:cs typeface="Calibri"/>
              </a:rPr>
              <a:t>and</a:t>
            </a:r>
            <a:r>
              <a:rPr lang="en-US" spc="5" dirty="0">
                <a:cs typeface="Calibri"/>
              </a:rPr>
              <a:t> </a:t>
            </a:r>
            <a:r>
              <a:rPr lang="en-US" spc="-10" dirty="0">
                <a:cs typeface="Calibri"/>
              </a:rPr>
              <a:t>innovation</a:t>
            </a:r>
            <a:endParaRPr lang="en-US" dirty="0">
              <a:cs typeface="Calibri"/>
            </a:endParaRPr>
          </a:p>
        </p:txBody>
      </p:sp>
      <p:sp>
        <p:nvSpPr>
          <p:cNvPr id="4" name="object 4"/>
          <p:cNvSpPr txBox="1"/>
          <p:nvPr/>
        </p:nvSpPr>
        <p:spPr>
          <a:xfrm>
            <a:off x="236278" y="1557020"/>
            <a:ext cx="8404735" cy="4488408"/>
          </a:xfrm>
          <a:prstGeom prst="rect">
            <a:avLst/>
          </a:prstGeom>
        </p:spPr>
        <p:txBody>
          <a:bodyPr vert="horz" wrap="square" lIns="0" tIns="66040" rIns="0" bIns="0" rtlCol="0">
            <a:spAutoFit/>
          </a:bodyPr>
          <a:lstStyle/>
          <a:p>
            <a:pPr marL="469900" lvl="1">
              <a:lnSpc>
                <a:spcPct val="100000"/>
              </a:lnSpc>
              <a:spcBef>
                <a:spcPts val="305"/>
              </a:spcBef>
              <a:tabLst>
                <a:tab pos="755650" algn="l"/>
              </a:tabLst>
            </a:pPr>
            <a:r>
              <a:rPr sz="2600" b="1" spc="-5" dirty="0">
                <a:latin typeface="Lato Heavy" panose="020F0502020204030203" pitchFamily="34" charset="0"/>
                <a:ea typeface="Lato Heavy" panose="020F0502020204030203" pitchFamily="34" charset="0"/>
                <a:cs typeface="Lato Heavy" panose="020F0502020204030203" pitchFamily="34" charset="0"/>
              </a:rPr>
              <a:t>Deep domain</a:t>
            </a:r>
            <a:r>
              <a:rPr sz="2600" b="1" spc="15" dirty="0">
                <a:latin typeface="Lato Heavy" panose="020F0502020204030203" pitchFamily="34" charset="0"/>
                <a:ea typeface="Lato Heavy" panose="020F0502020204030203" pitchFamily="34" charset="0"/>
                <a:cs typeface="Lato Heavy" panose="020F0502020204030203" pitchFamily="34" charset="0"/>
              </a:rPr>
              <a:t> </a:t>
            </a:r>
            <a:r>
              <a:rPr sz="2600" b="1" spc="-10" dirty="0">
                <a:latin typeface="Lato Heavy" panose="020F0502020204030203" pitchFamily="34" charset="0"/>
                <a:ea typeface="Lato Heavy" panose="020F0502020204030203" pitchFamily="34" charset="0"/>
                <a:cs typeface="Lato Heavy" panose="020F0502020204030203" pitchFamily="34" charset="0"/>
              </a:rPr>
              <a:t>knowledge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469900" lvl="1">
              <a:lnSpc>
                <a:spcPct val="100000"/>
              </a:lnSpc>
              <a:spcBef>
                <a:spcPts val="340"/>
              </a:spcBef>
              <a:tabLst>
                <a:tab pos="755650" algn="l"/>
              </a:tabLst>
            </a:pPr>
            <a:r>
              <a:rPr sz="2600" b="1" spc="-20" dirty="0">
                <a:latin typeface="Lato Heavy" panose="020F0502020204030203" pitchFamily="34" charset="0"/>
                <a:ea typeface="Lato Heavy" panose="020F0502020204030203" pitchFamily="34" charset="0"/>
                <a:cs typeface="Lato Heavy" panose="020F0502020204030203" pitchFamily="34" charset="0"/>
              </a:rPr>
              <a:t>Data</a:t>
            </a:r>
            <a:r>
              <a:rPr sz="2600" b="1" spc="-5" dirty="0">
                <a:latin typeface="Lato Heavy" panose="020F0502020204030203" pitchFamily="34" charset="0"/>
                <a:ea typeface="Lato Heavy" panose="020F0502020204030203" pitchFamily="34" charset="0"/>
                <a:cs typeface="Lato Heavy" panose="020F0502020204030203" pitchFamily="34" charset="0"/>
              </a:rPr>
              <a:t> Science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927100" lvl="2">
              <a:lnSpc>
                <a:spcPct val="100000"/>
              </a:lnSpc>
              <a:spcBef>
                <a:spcPts val="305"/>
              </a:spcBef>
              <a:tabLst>
                <a:tab pos="1155700" algn="l"/>
              </a:tabLst>
            </a:pPr>
            <a:r>
              <a:rPr sz="2400" spc="-20" dirty="0">
                <a:latin typeface="Lato" panose="020F0502020204030203" pitchFamily="34" charset="0"/>
                <a:ea typeface="Lato" panose="020F0502020204030203" pitchFamily="34" charset="0"/>
                <a:cs typeface="Lato" panose="020F0502020204030203" pitchFamily="34" charset="0"/>
              </a:rPr>
              <a:t>Data</a:t>
            </a:r>
            <a:r>
              <a:rPr sz="2400" spc="-10" dirty="0">
                <a:latin typeface="Lato" panose="020F0502020204030203" pitchFamily="34" charset="0"/>
                <a:ea typeface="Lato" panose="020F0502020204030203" pitchFamily="34" charset="0"/>
                <a:cs typeface="Lato" panose="020F0502020204030203" pitchFamily="34" charset="0"/>
              </a:rPr>
              <a:t> management</a:t>
            </a:r>
            <a:r>
              <a:rPr lang="en-US" sz="2400" dirty="0">
                <a:latin typeface="Lato" panose="020F0502020204030203" pitchFamily="34" charset="0"/>
                <a:ea typeface="Lato" panose="020F0502020204030203" pitchFamily="34" charset="0"/>
                <a:cs typeface="Lato" panose="020F0502020204030203" pitchFamily="34" charset="0"/>
              </a:rPr>
              <a:t> </a:t>
            </a:r>
          </a:p>
          <a:p>
            <a:pPr marL="1727200" lvl="3" indent="-342900">
              <a:spcBef>
                <a:spcPts val="305"/>
              </a:spcBef>
              <a:buFont typeface="Arial" panose="020B0604020202020204" pitchFamily="34" charset="0"/>
              <a:buChar char="•"/>
              <a:tabLst>
                <a:tab pos="1155700" algn="l"/>
              </a:tabLst>
            </a:pPr>
            <a:r>
              <a:rPr lang="en-US" sz="2400" spc="-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Databases, scalable </a:t>
            </a:r>
            <a:r>
              <a:rPr sz="2200" spc="-10"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handling, </a:t>
            </a:r>
            <a:r>
              <a:rPr sz="2200" spc="-10" dirty="0">
                <a:latin typeface="Lato" panose="020F0502020204030203" pitchFamily="34" charset="0"/>
                <a:ea typeface="Lato" panose="020F0502020204030203" pitchFamily="34" charset="0"/>
                <a:cs typeface="Lato" panose="020F0502020204030203" pitchFamily="34" charset="0"/>
              </a:rPr>
              <a:t>data</a:t>
            </a:r>
            <a:r>
              <a:rPr sz="2200" spc="5" dirty="0">
                <a:latin typeface="Lato" panose="020F0502020204030203" pitchFamily="34" charset="0"/>
                <a:ea typeface="Lato" panose="020F0502020204030203" pitchFamily="34" charset="0"/>
                <a:cs typeface="Lato" panose="020F0502020204030203" pitchFamily="34" charset="0"/>
              </a:rPr>
              <a:t> </a:t>
            </a:r>
            <a:r>
              <a:rPr sz="2200" spc="-10" dirty="0">
                <a:latin typeface="Lato" panose="020F0502020204030203" pitchFamily="34" charset="0"/>
                <a:ea typeface="Lato" panose="020F0502020204030203" pitchFamily="34" charset="0"/>
                <a:cs typeface="Lato" panose="020F0502020204030203" pitchFamily="34" charset="0"/>
              </a:rPr>
              <a:t>curation</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29"/>
              </a:spcBef>
              <a:tabLst>
                <a:tab pos="1155700" algn="l"/>
              </a:tabLst>
            </a:pPr>
            <a:r>
              <a:rPr sz="2400" spc="-5" dirty="0">
                <a:latin typeface="Lato" panose="020F0502020204030203" pitchFamily="34" charset="0"/>
                <a:ea typeface="Lato" panose="020F0502020204030203" pitchFamily="34" charset="0"/>
                <a:cs typeface="Lato" panose="020F0502020204030203" pitchFamily="34" charset="0"/>
              </a:rPr>
              <a:t>Machine learning</a:t>
            </a:r>
            <a:endParaRPr sz="2400" dirty="0">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90"/>
              </a:spcBef>
              <a:buFont typeface="Arial" panose="020B0604020202020204" pitchFamily="34" charset="0"/>
              <a:buChar char="•"/>
              <a:tabLst>
                <a:tab pos="1612900" algn="l"/>
              </a:tabLst>
            </a:pPr>
            <a:r>
              <a:rPr sz="2200" spc="-10" dirty="0">
                <a:latin typeface="Lato" panose="020F0502020204030203" pitchFamily="34" charset="0"/>
                <a:ea typeface="Lato" panose="020F0502020204030203" pitchFamily="34" charset="0"/>
                <a:cs typeface="Lato" panose="020F0502020204030203" pitchFamily="34" charset="0"/>
              </a:rPr>
              <a:t>Regression </a:t>
            </a:r>
            <a:r>
              <a:rPr sz="2200" dirty="0">
                <a:latin typeface="Lato" panose="020F0502020204030203" pitchFamily="34" charset="0"/>
                <a:ea typeface="Lato" panose="020F0502020204030203" pitchFamily="34" charset="0"/>
                <a:cs typeface="Lato" panose="020F0502020204030203" pitchFamily="34" charset="0"/>
              </a:rPr>
              <a:t>&amp;</a:t>
            </a:r>
            <a:r>
              <a:rPr sz="2200" spc="-5" dirty="0">
                <a:latin typeface="Lato" panose="020F0502020204030203" pitchFamily="34" charset="0"/>
                <a:ea typeface="Lato" panose="020F0502020204030203" pitchFamily="34" charset="0"/>
                <a:cs typeface="Lato" panose="020F0502020204030203" pitchFamily="34" charset="0"/>
              </a:rPr>
              <a:t> classification</a:t>
            </a:r>
            <a:endParaRPr sz="2200" dirty="0">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29"/>
              </a:spcBef>
              <a:buFont typeface="Arial" panose="020B0604020202020204" pitchFamily="34" charset="0"/>
              <a:buChar char="•"/>
              <a:tabLst>
                <a:tab pos="1612900" algn="l"/>
              </a:tabLst>
            </a:pPr>
            <a:r>
              <a:rPr sz="2200" dirty="0">
                <a:latin typeface="Lato" panose="020F0502020204030203" pitchFamily="34" charset="0"/>
                <a:ea typeface="Lato" panose="020F0502020204030203" pitchFamily="34" charset="0"/>
                <a:cs typeface="Lato" panose="020F0502020204030203" pitchFamily="34" charset="0"/>
              </a:rPr>
              <a:t>Supervised &amp;</a:t>
            </a:r>
            <a:r>
              <a:rPr sz="2200" spc="-1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unsupervised</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70"/>
              </a:spcBef>
              <a:tabLst>
                <a:tab pos="1155700" algn="l"/>
              </a:tabLst>
            </a:pPr>
            <a:r>
              <a:rPr sz="2400" spc="-15" dirty="0">
                <a:latin typeface="Lato" panose="020F0502020204030203" pitchFamily="34" charset="0"/>
                <a:ea typeface="Lato" panose="020F0502020204030203" pitchFamily="34" charset="0"/>
                <a:cs typeface="Lato" panose="020F0502020204030203" pitchFamily="34" charset="0"/>
              </a:rPr>
              <a:t>Statistics</a:t>
            </a:r>
            <a:endParaRPr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r>
              <a:rPr sz="2400" spc="-10" dirty="0">
                <a:latin typeface="Lato" panose="020F0502020204030203" pitchFamily="34" charset="0"/>
                <a:ea typeface="Lato" panose="020F0502020204030203" pitchFamily="34" charset="0"/>
                <a:cs typeface="Lato" panose="020F0502020204030203" pitchFamily="34" charset="0"/>
              </a:rPr>
              <a:t>Visualization</a:t>
            </a:r>
            <a:endParaRPr lang="en-US" sz="2400" spc="-10" dirty="0">
              <a:latin typeface="Lato" panose="020F0502020204030203" pitchFamily="34" charset="0"/>
              <a:ea typeface="Lato" panose="020F0502020204030203" pitchFamily="34" charset="0"/>
              <a:cs typeface="Lato" panose="020F0502020204030203" pitchFamily="34" charset="0"/>
            </a:endParaRPr>
          </a:p>
          <a:p>
            <a:pPr marL="927100" lvl="2">
              <a:spcBef>
                <a:spcPts val="285"/>
              </a:spcBef>
              <a:tabLst>
                <a:tab pos="1155700" algn="l"/>
              </a:tabLst>
            </a:pPr>
            <a:r>
              <a:rPr lang="en-US" sz="2400" b="1" spc="-10" dirty="0">
                <a:solidFill>
                  <a:schemeClr val="accent2"/>
                </a:solidFill>
                <a:latin typeface="Lato" panose="020F0502020204030203" pitchFamily="34" charset="0"/>
                <a:ea typeface="Lato" panose="020F0502020204030203" pitchFamily="34" charset="0"/>
                <a:cs typeface="Lato" panose="020F0502020204030203" pitchFamily="34" charset="0"/>
              </a:rPr>
              <a:t>Software</a:t>
            </a:r>
            <a:r>
              <a:rPr lang="en-US" sz="2400" b="1" spc="-30" dirty="0">
                <a:solidFill>
                  <a:schemeClr val="accent2"/>
                </a:solidFill>
                <a:latin typeface="Lato" panose="020F0502020204030203" pitchFamily="34" charset="0"/>
                <a:ea typeface="Lato" panose="020F0502020204030203" pitchFamily="34" charset="0"/>
                <a:cs typeface="Lato" panose="020F0502020204030203" pitchFamily="34" charset="0"/>
              </a:rPr>
              <a:t> </a:t>
            </a:r>
            <a:r>
              <a:rPr lang="en-US" sz="2400" b="1" spc="-5" dirty="0">
                <a:solidFill>
                  <a:schemeClr val="accent2"/>
                </a:solidFill>
                <a:latin typeface="Lato" panose="020F0502020204030203" pitchFamily="34" charset="0"/>
                <a:ea typeface="Lato" panose="020F0502020204030203" pitchFamily="34" charset="0"/>
                <a:cs typeface="Lato" panose="020F0502020204030203" pitchFamily="34" charset="0"/>
              </a:rPr>
              <a:t>engineering</a:t>
            </a:r>
            <a:endParaRPr lang="en-US" sz="2400" b="1" dirty="0">
              <a:solidFill>
                <a:schemeClr val="accent2"/>
              </a:solidFill>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6" name="object 6"/>
          <p:cNvSpPr/>
          <p:nvPr/>
        </p:nvSpPr>
        <p:spPr>
          <a:xfrm>
            <a:off x="5361180" y="4128785"/>
            <a:ext cx="3546541" cy="2361477"/>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4721833" y="6231988"/>
            <a:ext cx="4321810" cy="570865"/>
          </a:xfrm>
          <a:prstGeom prst="rect">
            <a:avLst/>
          </a:prstGeom>
        </p:spPr>
        <p:txBody>
          <a:bodyPr vert="horz" wrap="square" lIns="0" tIns="12700" rIns="0" bIns="0" rtlCol="0">
            <a:spAutoFit/>
          </a:bodyPr>
          <a:lstStyle/>
          <a:p>
            <a:pPr algn="ctr">
              <a:lnSpc>
                <a:spcPts val="2145"/>
              </a:lnSpc>
              <a:spcBef>
                <a:spcPts val="100"/>
              </a:spcBef>
            </a:pPr>
            <a:r>
              <a:rPr sz="1800" spc="-5" dirty="0">
                <a:latin typeface="Calibri"/>
                <a:cs typeface="Calibri"/>
              </a:rPr>
              <a:t>Molecular </a:t>
            </a:r>
            <a:r>
              <a:rPr sz="1800" spc="-15" dirty="0">
                <a:latin typeface="Calibri"/>
                <a:cs typeface="Calibri"/>
              </a:rPr>
              <a:t>Data</a:t>
            </a:r>
            <a:r>
              <a:rPr sz="1800" spc="0" dirty="0">
                <a:latin typeface="Calibri"/>
                <a:cs typeface="Calibri"/>
              </a:rPr>
              <a:t> </a:t>
            </a:r>
            <a:r>
              <a:rPr sz="1800" spc="-10" dirty="0">
                <a:latin typeface="Calibri"/>
                <a:cs typeface="Calibri"/>
              </a:rPr>
              <a:t>Scientist</a:t>
            </a:r>
            <a:endParaRPr sz="1800">
              <a:latin typeface="Calibri"/>
              <a:cs typeface="Calibri"/>
            </a:endParaRPr>
          </a:p>
          <a:p>
            <a:pPr algn="ctr">
              <a:lnSpc>
                <a:spcPts val="2145"/>
              </a:lnSpc>
            </a:pPr>
            <a:r>
              <a:rPr sz="1800" spc="-10" dirty="0">
                <a:latin typeface="Calibri"/>
                <a:cs typeface="Calibri"/>
              </a:rPr>
              <a:t>Knows </a:t>
            </a:r>
            <a:r>
              <a:rPr sz="1800" spc="-5" dirty="0">
                <a:latin typeface="Calibri"/>
                <a:cs typeface="Calibri"/>
              </a:rPr>
              <a:t>thermodynamics </a:t>
            </a:r>
            <a:r>
              <a:rPr sz="1800" b="1" spc="-5" dirty="0">
                <a:latin typeface="Calibri"/>
                <a:cs typeface="Calibri"/>
              </a:rPr>
              <a:t>and </a:t>
            </a:r>
            <a:r>
              <a:rPr sz="1800" spc="-5" dirty="0">
                <a:latin typeface="Calibri"/>
                <a:cs typeface="Calibri"/>
              </a:rPr>
              <a:t>machine</a:t>
            </a:r>
            <a:r>
              <a:rPr sz="1800" spc="35" dirty="0">
                <a:latin typeface="Calibri"/>
                <a:cs typeface="Calibri"/>
              </a:rPr>
              <a:t> </a:t>
            </a:r>
            <a:r>
              <a:rPr sz="1800" spc="-5" dirty="0">
                <a:latin typeface="Calibri"/>
                <a:cs typeface="Calibri"/>
              </a:rPr>
              <a:t>learning</a:t>
            </a:r>
            <a:endParaRPr sz="1800">
              <a:latin typeface="Calibri"/>
              <a:cs typeface="Calibri"/>
            </a:endParaRPr>
          </a:p>
        </p:txBody>
      </p:sp>
    </p:spTree>
    <p:extLst>
      <p:ext uri="{BB962C8B-B14F-4D97-AF65-F5344CB8AC3E}">
        <p14:creationId xmlns:p14="http://schemas.microsoft.com/office/powerpoint/2010/main" val="30551820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29980" y="513492"/>
            <a:ext cx="5091368" cy="597599"/>
          </a:xfrm>
          <a:prstGeom prst="rect">
            <a:avLst/>
          </a:prstGeom>
        </p:spPr>
        <p:txBody>
          <a:bodyPr vert="horz" wrap="square" lIns="0" tIns="12700" rIns="0" bIns="0" rtlCol="0">
            <a:spAutoFit/>
          </a:bodyPr>
          <a:lstStyle/>
          <a:p>
            <a:pPr marL="12700">
              <a:lnSpc>
                <a:spcPct val="100000"/>
              </a:lnSpc>
              <a:spcBef>
                <a:spcPts val="100"/>
              </a:spcBef>
            </a:pPr>
            <a:r>
              <a:rPr spc="-15" dirty="0"/>
              <a:t>Software</a:t>
            </a:r>
            <a:r>
              <a:rPr spc="-60" dirty="0"/>
              <a:t> </a:t>
            </a:r>
            <a:r>
              <a:rPr spc="-5" dirty="0"/>
              <a:t>engineering</a:t>
            </a:r>
          </a:p>
        </p:txBody>
      </p:sp>
      <p:sp>
        <p:nvSpPr>
          <p:cNvPr id="4" name="object 4"/>
          <p:cNvSpPr txBox="1"/>
          <p:nvPr/>
        </p:nvSpPr>
        <p:spPr>
          <a:xfrm>
            <a:off x="535939" y="1607820"/>
            <a:ext cx="8399513" cy="382156"/>
          </a:xfrm>
          <a:prstGeom prst="rect">
            <a:avLst/>
          </a:prstGeom>
        </p:spPr>
        <p:txBody>
          <a:bodyPr vert="horz" wrap="square" lIns="0" tIns="12700" rIns="0" bIns="0" rtlCol="0">
            <a:spAutoFit/>
          </a:bodyPr>
          <a:lstStyle/>
          <a:p>
            <a:pPr marL="12700" algn="ctr">
              <a:lnSpc>
                <a:spcPct val="100000"/>
              </a:lnSpc>
              <a:spcBef>
                <a:spcPts val="100"/>
              </a:spcBef>
              <a:tabLst>
                <a:tab pos="354965" algn="l"/>
                <a:tab pos="355600" algn="l"/>
              </a:tabLst>
            </a:pPr>
            <a:r>
              <a:rPr sz="2400" spc="-60" dirty="0">
                <a:latin typeface="Lato" panose="020F0502020204030203" pitchFamily="34" charset="0"/>
                <a:ea typeface="Lato" panose="020F0502020204030203" pitchFamily="34" charset="0"/>
                <a:cs typeface="Lato" panose="020F0502020204030203" pitchFamily="34" charset="0"/>
              </a:rPr>
              <a:t>Your </a:t>
            </a:r>
            <a:r>
              <a:rPr sz="2400" spc="-10" dirty="0">
                <a:latin typeface="Lato" panose="020F0502020204030203" pitchFamily="34" charset="0"/>
                <a:ea typeface="Lato" panose="020F0502020204030203" pitchFamily="34" charset="0"/>
                <a:cs typeface="Lato" panose="020F0502020204030203" pitchFamily="34" charset="0"/>
              </a:rPr>
              <a:t>code </a:t>
            </a:r>
            <a:r>
              <a:rPr sz="2400" spc="-5" dirty="0">
                <a:latin typeface="Lato" panose="020F0502020204030203" pitchFamily="34" charset="0"/>
                <a:ea typeface="Lato" panose="020F0502020204030203" pitchFamily="34" charset="0"/>
                <a:cs typeface="Lato" panose="020F0502020204030203" pitchFamily="34" charset="0"/>
              </a:rPr>
              <a:t>should not look </a:t>
            </a:r>
            <a:r>
              <a:rPr sz="2400" spc="-30" dirty="0">
                <a:latin typeface="Lato" panose="020F0502020204030203" pitchFamily="34" charset="0"/>
                <a:ea typeface="Lato" panose="020F0502020204030203" pitchFamily="34" charset="0"/>
                <a:cs typeface="Lato" panose="020F0502020204030203" pitchFamily="34" charset="0"/>
              </a:rPr>
              <a:t>like</a:t>
            </a:r>
            <a:r>
              <a:rPr sz="2400" spc="75"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this:</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p:nvPr/>
        </p:nvSpPr>
        <p:spPr>
          <a:xfrm>
            <a:off x="2129980" y="2245345"/>
            <a:ext cx="5355615" cy="390624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29980" y="513492"/>
            <a:ext cx="5200210" cy="597599"/>
          </a:xfrm>
          <a:prstGeom prst="rect">
            <a:avLst/>
          </a:prstGeom>
        </p:spPr>
        <p:txBody>
          <a:bodyPr vert="horz" wrap="square" lIns="0" tIns="12700" rIns="0" bIns="0" rtlCol="0">
            <a:spAutoFit/>
          </a:bodyPr>
          <a:lstStyle/>
          <a:p>
            <a:pPr marL="12700">
              <a:lnSpc>
                <a:spcPct val="100000"/>
              </a:lnSpc>
              <a:spcBef>
                <a:spcPts val="100"/>
              </a:spcBef>
            </a:pPr>
            <a:r>
              <a:rPr spc="-15" dirty="0"/>
              <a:t>Software</a:t>
            </a:r>
            <a:r>
              <a:rPr spc="-60" dirty="0"/>
              <a:t> </a:t>
            </a:r>
            <a:r>
              <a:rPr spc="-5" dirty="0"/>
              <a:t>engineering</a:t>
            </a:r>
          </a:p>
        </p:txBody>
      </p:sp>
      <p:sp>
        <p:nvSpPr>
          <p:cNvPr id="4" name="object 4"/>
          <p:cNvSpPr txBox="1"/>
          <p:nvPr/>
        </p:nvSpPr>
        <p:spPr>
          <a:xfrm>
            <a:off x="535940" y="1607820"/>
            <a:ext cx="7929880" cy="2757170"/>
          </a:xfrm>
          <a:prstGeom prst="rect">
            <a:avLst/>
          </a:prstGeom>
        </p:spPr>
        <p:txBody>
          <a:bodyPr vert="horz" wrap="square" lIns="0" tIns="12700" rIns="0" bIns="0" rtlCol="0">
            <a:spAutoFit/>
          </a:bodyPr>
          <a:lstStyle/>
          <a:p>
            <a:pPr marL="355600" marR="239395" indent="-342900">
              <a:lnSpc>
                <a:spcPct val="100000"/>
              </a:lnSpc>
              <a:spcBef>
                <a:spcPts val="100"/>
              </a:spcBef>
              <a:buFont typeface="Arial"/>
              <a:buChar char="•"/>
              <a:tabLst>
                <a:tab pos="354965" algn="l"/>
                <a:tab pos="355600" algn="l"/>
              </a:tabLst>
            </a:pPr>
            <a:r>
              <a:rPr sz="3200" spc="-5" dirty="0">
                <a:latin typeface="Calibri"/>
                <a:cs typeface="Calibri"/>
              </a:rPr>
              <a:t>Scientific </a:t>
            </a:r>
            <a:r>
              <a:rPr sz="3200" dirty="0">
                <a:latin typeface="Calibri"/>
                <a:cs typeface="Calibri"/>
              </a:rPr>
              <a:t>and </a:t>
            </a:r>
            <a:r>
              <a:rPr sz="3200" spc="-5" dirty="0">
                <a:latin typeface="Calibri"/>
                <a:cs typeface="Calibri"/>
              </a:rPr>
              <a:t>engineering </a:t>
            </a:r>
            <a:r>
              <a:rPr sz="3200" spc="-15" dirty="0">
                <a:latin typeface="Calibri"/>
                <a:cs typeface="Calibri"/>
              </a:rPr>
              <a:t>software </a:t>
            </a:r>
            <a:r>
              <a:rPr sz="3200" spc="-10" dirty="0">
                <a:latin typeface="Calibri"/>
                <a:cs typeface="Calibri"/>
              </a:rPr>
              <a:t>tools </a:t>
            </a:r>
            <a:r>
              <a:rPr sz="3200" spc="-20" dirty="0">
                <a:latin typeface="Calibri"/>
                <a:cs typeface="Calibri"/>
              </a:rPr>
              <a:t>are  </a:t>
            </a:r>
            <a:r>
              <a:rPr sz="3200" spc="-25" dirty="0">
                <a:latin typeface="Calibri"/>
                <a:cs typeface="Calibri"/>
              </a:rPr>
              <a:t>first </a:t>
            </a:r>
            <a:r>
              <a:rPr sz="3200" spc="-5" dirty="0">
                <a:latin typeface="Calibri"/>
                <a:cs typeface="Calibri"/>
              </a:rPr>
              <a:t>class </a:t>
            </a:r>
            <a:r>
              <a:rPr sz="3200" spc="-20" dirty="0">
                <a:latin typeface="Calibri"/>
                <a:cs typeface="Calibri"/>
              </a:rPr>
              <a:t>research</a:t>
            </a:r>
            <a:r>
              <a:rPr sz="3200" spc="30" dirty="0">
                <a:latin typeface="Calibri"/>
                <a:cs typeface="Calibri"/>
              </a:rPr>
              <a:t> </a:t>
            </a:r>
            <a:r>
              <a:rPr sz="3200" spc="-10" dirty="0">
                <a:latin typeface="Calibri"/>
                <a:cs typeface="Calibri"/>
              </a:rPr>
              <a:t>products!</a:t>
            </a:r>
            <a:endParaRPr sz="3200" dirty="0">
              <a:latin typeface="Calibri"/>
              <a:cs typeface="Calibri"/>
            </a:endParaRPr>
          </a:p>
          <a:p>
            <a:pPr marL="355600" indent="-342900">
              <a:lnSpc>
                <a:spcPct val="100000"/>
              </a:lnSpc>
              <a:spcBef>
                <a:spcPts val="750"/>
              </a:spcBef>
              <a:buFont typeface="Arial"/>
              <a:buChar char="•"/>
              <a:tabLst>
                <a:tab pos="354965" algn="l"/>
                <a:tab pos="355600" algn="l"/>
              </a:tabLst>
            </a:pPr>
            <a:r>
              <a:rPr sz="3200" spc="-15" dirty="0">
                <a:latin typeface="Calibri"/>
                <a:cs typeface="Calibri"/>
              </a:rPr>
              <a:t>Programming </a:t>
            </a:r>
            <a:r>
              <a:rPr sz="3200" dirty="0">
                <a:latin typeface="Calibri"/>
                <a:cs typeface="Calibri"/>
              </a:rPr>
              <a:t>is </a:t>
            </a:r>
            <a:r>
              <a:rPr sz="3200" b="1" spc="-5" dirty="0">
                <a:latin typeface="Calibri"/>
                <a:cs typeface="Calibri"/>
              </a:rPr>
              <a:t>not </a:t>
            </a:r>
            <a:r>
              <a:rPr sz="3200" spc="-15" dirty="0">
                <a:latin typeface="Calibri"/>
                <a:cs typeface="Calibri"/>
              </a:rPr>
              <a:t>software</a:t>
            </a:r>
            <a:r>
              <a:rPr sz="3200" spc="25" dirty="0">
                <a:latin typeface="Calibri"/>
                <a:cs typeface="Calibri"/>
              </a:rPr>
              <a:t> </a:t>
            </a:r>
            <a:r>
              <a:rPr sz="3200" spc="-5" dirty="0">
                <a:latin typeface="Calibri"/>
                <a:cs typeface="Calibri"/>
              </a:rPr>
              <a:t>engineering</a:t>
            </a:r>
            <a:endParaRPr sz="3200" dirty="0">
              <a:latin typeface="Calibri"/>
              <a:cs typeface="Calibri"/>
            </a:endParaRPr>
          </a:p>
          <a:p>
            <a:pPr>
              <a:lnSpc>
                <a:spcPct val="100000"/>
              </a:lnSpc>
              <a:spcBef>
                <a:spcPts val="45"/>
              </a:spcBef>
              <a:buFont typeface="Arial"/>
              <a:buChar char="•"/>
            </a:pPr>
            <a:endParaRPr sz="4650" dirty="0">
              <a:latin typeface="Times New Roman"/>
              <a:cs typeface="Times New Roman"/>
            </a:endParaRPr>
          </a:p>
          <a:p>
            <a:pPr marL="355600" indent="-342900">
              <a:lnSpc>
                <a:spcPct val="100000"/>
              </a:lnSpc>
              <a:spcBef>
                <a:spcPts val="5"/>
              </a:spcBef>
              <a:buFont typeface="Arial"/>
              <a:buChar char="•"/>
              <a:tabLst>
                <a:tab pos="354965" algn="l"/>
                <a:tab pos="355600" algn="l"/>
              </a:tabLst>
            </a:pPr>
            <a:r>
              <a:rPr sz="3200" dirty="0">
                <a:latin typeface="Calibri"/>
                <a:cs typeface="Calibri"/>
              </a:rPr>
              <a:t>This is </a:t>
            </a:r>
            <a:r>
              <a:rPr sz="3200" spc="-10" dirty="0">
                <a:latin typeface="Calibri"/>
                <a:cs typeface="Calibri"/>
              </a:rPr>
              <a:t>what </a:t>
            </a:r>
            <a:r>
              <a:rPr sz="3200" dirty="0">
                <a:latin typeface="Calibri"/>
                <a:cs typeface="Calibri"/>
              </a:rPr>
              <a:t>CHEME/CHEM/MSE 546 is</a:t>
            </a:r>
            <a:r>
              <a:rPr sz="3200" spc="-20" dirty="0">
                <a:latin typeface="Calibri"/>
                <a:cs typeface="Calibri"/>
              </a:rPr>
              <a:t> </a:t>
            </a:r>
            <a:r>
              <a:rPr sz="3200" spc="-5" dirty="0">
                <a:latin typeface="Calibri"/>
                <a:cs typeface="Calibri"/>
              </a:rPr>
              <a:t>about!</a:t>
            </a:r>
            <a:endParaRPr sz="3200" dirty="0">
              <a:latin typeface="Calibri"/>
              <a:cs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19C4B-AB2E-9944-AA34-C74F069DDBB8}"/>
              </a:ext>
            </a:extLst>
          </p:cNvPr>
          <p:cNvSpPr>
            <a:spLocks noGrp="1"/>
          </p:cNvSpPr>
          <p:nvPr>
            <p:ph type="title"/>
          </p:nvPr>
        </p:nvSpPr>
        <p:spPr/>
        <p:txBody>
          <a:bodyPr/>
          <a:lstStyle/>
          <a:p>
            <a:r>
              <a:rPr lang="en-US" dirty="0"/>
              <a:t>Meet each other!</a:t>
            </a:r>
          </a:p>
        </p:txBody>
      </p:sp>
      <p:sp>
        <p:nvSpPr>
          <p:cNvPr id="3" name="Content Placeholder 2">
            <a:extLst>
              <a:ext uri="{FF2B5EF4-FFF2-40B4-BE49-F238E27FC236}">
                <a16:creationId xmlns:a16="http://schemas.microsoft.com/office/drawing/2014/main" id="{BD04E490-B532-FA4E-8F03-684712746853}"/>
              </a:ext>
            </a:extLst>
          </p:cNvPr>
          <p:cNvSpPr>
            <a:spLocks noGrp="1"/>
          </p:cNvSpPr>
          <p:nvPr>
            <p:ph idx="1"/>
          </p:nvPr>
        </p:nvSpPr>
        <p:spPr/>
        <p:txBody>
          <a:bodyPr>
            <a:normAutofit/>
          </a:bodyPr>
          <a:lstStyle/>
          <a:p>
            <a:pPr marL="0" indent="0" algn="ctr">
              <a:buNone/>
            </a:pPr>
            <a:r>
              <a:rPr lang="en-US" dirty="0"/>
              <a:t>The best way to learn is from each other! </a:t>
            </a:r>
          </a:p>
          <a:p>
            <a:pPr marL="0" indent="0">
              <a:buNone/>
            </a:pPr>
            <a:r>
              <a:rPr lang="en-US" dirty="0"/>
              <a:t>We will now move you to a breakout room </a:t>
            </a:r>
            <a:r>
              <a:rPr lang="en-US" dirty="0">
                <a:sym typeface="Wingdings" pitchFamily="2" charset="2"/>
              </a:rPr>
              <a:t> </a:t>
            </a:r>
            <a:endParaRPr lang="en-US" dirty="0"/>
          </a:p>
          <a:p>
            <a:pPr marL="527050" indent="-457200">
              <a:tabLst>
                <a:tab pos="755650" algn="l"/>
              </a:tabLst>
            </a:pPr>
            <a:r>
              <a:rPr lang="en-US" sz="2200" spc="-10" dirty="0"/>
              <a:t>Introduce </a:t>
            </a:r>
            <a:r>
              <a:rPr lang="en-US" sz="2200" spc="-15" dirty="0"/>
              <a:t>yourselves </a:t>
            </a:r>
            <a:r>
              <a:rPr lang="en-US" sz="2200" spc="-5" dirty="0"/>
              <a:t>(1</a:t>
            </a:r>
            <a:r>
              <a:rPr lang="en-US" sz="2200" spc="-7" baseline="24509" dirty="0"/>
              <a:t>st </a:t>
            </a:r>
            <a:r>
              <a:rPr lang="en-US" sz="2200" spc="-5" dirty="0"/>
              <a:t>names and</a:t>
            </a:r>
            <a:r>
              <a:rPr lang="en-US" sz="2200" dirty="0"/>
              <a:t> </a:t>
            </a:r>
            <a:r>
              <a:rPr lang="en-US" sz="2200" spc="-10" dirty="0"/>
              <a:t>departments)</a:t>
            </a:r>
            <a:endParaRPr lang="en-US" sz="2200" dirty="0"/>
          </a:p>
          <a:p>
            <a:pPr marL="527050" marR="227329" indent="-457200">
              <a:lnSpc>
                <a:spcPts val="2500"/>
              </a:lnSpc>
              <a:spcBef>
                <a:spcPts val="610"/>
              </a:spcBef>
              <a:tabLst>
                <a:tab pos="755650" algn="l"/>
              </a:tabLst>
            </a:pPr>
            <a:r>
              <a:rPr lang="en-US" sz="2200" spc="-10" dirty="0"/>
              <a:t>Appoint </a:t>
            </a:r>
            <a:r>
              <a:rPr lang="en-US" sz="2200" dirty="0"/>
              <a:t>1 </a:t>
            </a:r>
            <a:r>
              <a:rPr lang="en-US" sz="2200" spc="-15" dirty="0"/>
              <a:t>facilitator </a:t>
            </a:r>
            <a:r>
              <a:rPr lang="en-US" sz="2200" spc="-10" dirty="0"/>
              <a:t>(soonest </a:t>
            </a:r>
            <a:r>
              <a:rPr lang="en-US" sz="2200" spc="-30" dirty="0"/>
              <a:t>birthday, </a:t>
            </a:r>
            <a:r>
              <a:rPr lang="en-US" sz="2200" dirty="0"/>
              <a:t>e.g. </a:t>
            </a:r>
            <a:r>
              <a:rPr lang="en-US" sz="2200" spc="-15" dirty="0"/>
              <a:t>today) </a:t>
            </a:r>
            <a:r>
              <a:rPr lang="en-US" sz="2200" spc="-5" dirty="0"/>
              <a:t>and </a:t>
            </a:r>
            <a:r>
              <a:rPr lang="en-US" sz="2200" dirty="0"/>
              <a:t>1  </a:t>
            </a:r>
            <a:r>
              <a:rPr lang="en-US" sz="2200" spc="-5" dirty="0"/>
              <a:t>scribe </a:t>
            </a:r>
            <a:r>
              <a:rPr lang="en-US" sz="2200" spc="-15" dirty="0"/>
              <a:t>(farthest </a:t>
            </a:r>
            <a:r>
              <a:rPr lang="en-US" sz="2200" spc="-30" dirty="0"/>
              <a:t>birthday, </a:t>
            </a:r>
            <a:r>
              <a:rPr lang="en-US" sz="2200" dirty="0"/>
              <a:t>e.g.,</a:t>
            </a:r>
            <a:r>
              <a:rPr lang="en-US" sz="2200" spc="35" dirty="0"/>
              <a:t> </a:t>
            </a:r>
            <a:r>
              <a:rPr lang="en-US" sz="2200" spc="-20" dirty="0"/>
              <a:t>yesterday)</a:t>
            </a:r>
            <a:endParaRPr lang="en-US" sz="2200" dirty="0"/>
          </a:p>
          <a:p>
            <a:pPr marL="527050" marR="5080" indent="-457200" algn="just">
              <a:lnSpc>
                <a:spcPts val="2500"/>
              </a:lnSpc>
              <a:spcBef>
                <a:spcPts val="600"/>
              </a:spcBef>
              <a:tabLst>
                <a:tab pos="755650" algn="l"/>
              </a:tabLst>
            </a:pPr>
            <a:r>
              <a:rPr lang="en-US" sz="2200" spc="-5" dirty="0"/>
              <a:t>Go </a:t>
            </a:r>
            <a:r>
              <a:rPr lang="en-US" sz="2200" spc="-10" dirty="0"/>
              <a:t>around </a:t>
            </a:r>
            <a:r>
              <a:rPr lang="en-US" sz="2200" spc="-5" dirty="0"/>
              <a:t>the </a:t>
            </a:r>
            <a:r>
              <a:rPr lang="en-US" sz="2200" spc="-10" dirty="0"/>
              <a:t>table, </a:t>
            </a:r>
            <a:r>
              <a:rPr lang="en-US" sz="2200" spc="-5" dirty="0"/>
              <a:t>each </a:t>
            </a:r>
            <a:r>
              <a:rPr lang="en-US" sz="2200" spc="-10" dirty="0"/>
              <a:t>person </a:t>
            </a:r>
            <a:r>
              <a:rPr lang="en-US" sz="2200" spc="-15" dirty="0"/>
              <a:t>answers </a:t>
            </a:r>
            <a:r>
              <a:rPr lang="en-US" sz="2200" spc="-5" dirty="0"/>
              <a:t>each </a:t>
            </a:r>
            <a:r>
              <a:rPr lang="en-US" sz="2200" spc="-10" dirty="0"/>
              <a:t>of the following questions,  </a:t>
            </a:r>
            <a:r>
              <a:rPr lang="en-US" sz="2200" spc="-5" dirty="0"/>
              <a:t>then </a:t>
            </a:r>
            <a:r>
              <a:rPr lang="en-US" sz="2200" spc="-10" dirty="0"/>
              <a:t>move </a:t>
            </a:r>
            <a:r>
              <a:rPr lang="en-US" sz="2200" spc="-15" dirty="0"/>
              <a:t>onto next </a:t>
            </a:r>
            <a:r>
              <a:rPr lang="en-US" sz="2200" spc="-10" dirty="0"/>
              <a:t>question.</a:t>
            </a:r>
            <a:endParaRPr lang="en-US" sz="2200" dirty="0"/>
          </a:p>
          <a:p>
            <a:pPr marL="1384300" lvl="2" indent="-457200">
              <a:spcBef>
                <a:spcPts val="70"/>
              </a:spcBef>
              <a:buFont typeface="+mj-lt"/>
              <a:buAutoNum type="arabicPeriod"/>
              <a:tabLst>
                <a:tab pos="1155065" algn="l"/>
                <a:tab pos="1155700" algn="l"/>
              </a:tabLst>
            </a:pPr>
            <a:r>
              <a:rPr lang="en-US" sz="2000" i="1" dirty="0"/>
              <a:t>What is </a:t>
            </a:r>
            <a:r>
              <a:rPr lang="en-US" sz="2000" i="1" spc="-10" dirty="0"/>
              <a:t>Data </a:t>
            </a:r>
            <a:r>
              <a:rPr lang="en-US" sz="2000" i="1" spc="-5" dirty="0"/>
              <a:t>Science?</a:t>
            </a:r>
            <a:endParaRPr lang="en-US" sz="2000" dirty="0"/>
          </a:p>
          <a:p>
            <a:pPr marL="1384300" lvl="2" indent="-457200">
              <a:buFont typeface="+mj-lt"/>
              <a:buAutoNum type="arabicPeriod"/>
              <a:tabLst>
                <a:tab pos="1155065" algn="l"/>
                <a:tab pos="1155700" algn="l"/>
              </a:tabLst>
            </a:pPr>
            <a:r>
              <a:rPr lang="en-US" sz="2000" i="1" spc="-5" dirty="0"/>
              <a:t>What/who </a:t>
            </a:r>
            <a:r>
              <a:rPr lang="en-US" sz="2000" i="1" dirty="0"/>
              <a:t>is a </a:t>
            </a:r>
            <a:r>
              <a:rPr lang="en-US" sz="2000" i="1" spc="-10" dirty="0"/>
              <a:t>data</a:t>
            </a:r>
            <a:r>
              <a:rPr lang="en-US" sz="2000" i="1" dirty="0"/>
              <a:t> </a:t>
            </a:r>
            <a:r>
              <a:rPr lang="en-US" sz="2000" i="1" spc="-5" dirty="0"/>
              <a:t>scientist?</a:t>
            </a:r>
            <a:endParaRPr lang="en-US" sz="2000" dirty="0"/>
          </a:p>
          <a:p>
            <a:pPr marL="1384300" lvl="2" indent="-457200">
              <a:buFont typeface="+mj-lt"/>
              <a:buAutoNum type="arabicPeriod"/>
              <a:tabLst>
                <a:tab pos="1155065" algn="l"/>
                <a:tab pos="1155700" algn="l"/>
              </a:tabLst>
            </a:pPr>
            <a:r>
              <a:rPr lang="en-US" sz="2000" i="1" spc="-10" dirty="0"/>
              <a:t>Why </a:t>
            </a:r>
            <a:r>
              <a:rPr lang="en-US" sz="2000" i="1" dirty="0"/>
              <a:t>is </a:t>
            </a:r>
            <a:r>
              <a:rPr lang="en-US" sz="2000" i="1" spc="-10" dirty="0"/>
              <a:t>Data </a:t>
            </a:r>
            <a:r>
              <a:rPr lang="en-US" sz="2000" i="1" spc="-5" dirty="0"/>
              <a:t>Science </a:t>
            </a:r>
            <a:r>
              <a:rPr lang="en-US" sz="2000" i="1" dirty="0"/>
              <a:t>a </a:t>
            </a:r>
            <a:r>
              <a:rPr lang="en-US" sz="2000" i="1" spc="-5" dirty="0"/>
              <a:t>thing </a:t>
            </a:r>
            <a:r>
              <a:rPr lang="en-US" sz="2000" i="1" dirty="0"/>
              <a:t>all of a</a:t>
            </a:r>
            <a:r>
              <a:rPr lang="en-US" sz="2000" i="1" spc="15" dirty="0"/>
              <a:t> </a:t>
            </a:r>
            <a:r>
              <a:rPr lang="en-US" sz="2000" i="1" spc="-5" dirty="0"/>
              <a:t>sudden?</a:t>
            </a:r>
            <a:endParaRPr lang="en-US" sz="2000" dirty="0"/>
          </a:p>
          <a:p>
            <a:pPr marL="1384300" lvl="2" indent="-457200">
              <a:buFont typeface="+mj-lt"/>
              <a:buAutoNum type="arabicPeriod"/>
              <a:tabLst>
                <a:tab pos="1155065" algn="l"/>
                <a:tab pos="1155700" algn="l"/>
              </a:tabLst>
            </a:pPr>
            <a:r>
              <a:rPr lang="en-US" sz="2000" i="1" spc="-10" dirty="0"/>
              <a:t>Why </a:t>
            </a:r>
            <a:r>
              <a:rPr lang="en-US" sz="2000" i="1" spc="-5" dirty="0"/>
              <a:t>does </a:t>
            </a:r>
            <a:r>
              <a:rPr lang="en-US" sz="2000" i="1" spc="-10" dirty="0"/>
              <a:t>Data </a:t>
            </a:r>
            <a:r>
              <a:rPr lang="en-US" sz="2000" i="1" spc="-5" dirty="0"/>
              <a:t>Science </a:t>
            </a:r>
            <a:r>
              <a:rPr lang="en-US" sz="2000" i="1" spc="-25" dirty="0"/>
              <a:t>matter, </a:t>
            </a:r>
            <a:r>
              <a:rPr lang="en-US" sz="2000" i="1" spc="-15" dirty="0"/>
              <a:t>broadly, </a:t>
            </a:r>
            <a:r>
              <a:rPr lang="en-US" sz="2000" i="1" dirty="0"/>
              <a:t>in </a:t>
            </a:r>
            <a:r>
              <a:rPr lang="en-US" sz="2000" i="1" spc="-15" dirty="0"/>
              <a:t>my </a:t>
            </a:r>
            <a:r>
              <a:rPr lang="en-US" sz="2000" i="1" spc="-5" dirty="0"/>
              <a:t>field </a:t>
            </a:r>
            <a:r>
              <a:rPr lang="en-US" sz="2000" i="1" dirty="0"/>
              <a:t>of</a:t>
            </a:r>
            <a:r>
              <a:rPr lang="en-US" sz="2000" i="1" spc="75" dirty="0"/>
              <a:t> </a:t>
            </a:r>
            <a:r>
              <a:rPr lang="en-US" sz="2000" i="1" spc="-5" dirty="0"/>
              <a:t>[insert]?</a:t>
            </a:r>
            <a:endParaRPr lang="en-US" sz="2000" dirty="0"/>
          </a:p>
          <a:p>
            <a:pPr marL="1384300" lvl="2" indent="-457200">
              <a:buFont typeface="+mj-lt"/>
              <a:buAutoNum type="arabicPeriod"/>
              <a:tabLst>
                <a:tab pos="1155065" algn="l"/>
                <a:tab pos="1155700" algn="l"/>
              </a:tabLst>
            </a:pPr>
            <a:r>
              <a:rPr lang="en-US" sz="2000" i="1" spc="-10" dirty="0"/>
              <a:t>Why </a:t>
            </a:r>
            <a:r>
              <a:rPr lang="en-US" sz="2000" i="1" spc="-5" dirty="0"/>
              <a:t>does </a:t>
            </a:r>
            <a:r>
              <a:rPr lang="en-US" sz="2000" i="1" spc="-10" dirty="0"/>
              <a:t>Data </a:t>
            </a:r>
            <a:r>
              <a:rPr lang="en-US" sz="2000" i="1" spc="-5" dirty="0"/>
              <a:t>Science </a:t>
            </a:r>
            <a:r>
              <a:rPr lang="en-US" sz="2000" i="1" spc="-25" dirty="0"/>
              <a:t>matter, </a:t>
            </a:r>
            <a:r>
              <a:rPr lang="en-US" sz="2000" i="1" spc="-10" dirty="0"/>
              <a:t>specifically, </a:t>
            </a:r>
            <a:r>
              <a:rPr lang="en-US" sz="2000" i="1" dirty="0"/>
              <a:t>in </a:t>
            </a:r>
            <a:r>
              <a:rPr lang="en-US" sz="2000" i="1" spc="-15" dirty="0"/>
              <a:t>my </a:t>
            </a:r>
            <a:r>
              <a:rPr lang="en-US" sz="2000" i="1" dirty="0"/>
              <a:t>sub-discipline of</a:t>
            </a:r>
            <a:r>
              <a:rPr lang="en-US" sz="2000" i="1" spc="60" dirty="0"/>
              <a:t> </a:t>
            </a:r>
            <a:r>
              <a:rPr lang="en-US" sz="2000" i="1" spc="-5" dirty="0"/>
              <a:t>[insert]?</a:t>
            </a:r>
            <a:endParaRPr lang="en-US" sz="2000" dirty="0"/>
          </a:p>
          <a:p>
            <a:pPr marL="0" indent="0">
              <a:buNone/>
            </a:pPr>
            <a:endParaRPr lang="en-US" dirty="0"/>
          </a:p>
        </p:txBody>
      </p:sp>
    </p:spTree>
    <p:extLst>
      <p:ext uri="{BB962C8B-B14F-4D97-AF65-F5344CB8AC3E}">
        <p14:creationId xmlns:p14="http://schemas.microsoft.com/office/powerpoint/2010/main" val="3456333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A70DF-24CA-AA4D-9249-1B12631AA141}"/>
              </a:ext>
            </a:extLst>
          </p:cNvPr>
          <p:cNvSpPr>
            <a:spLocks noGrp="1"/>
          </p:cNvSpPr>
          <p:nvPr>
            <p:ph type="title"/>
          </p:nvPr>
        </p:nvSpPr>
        <p:spPr/>
        <p:txBody>
          <a:bodyPr/>
          <a:lstStyle/>
          <a:p>
            <a:r>
              <a:rPr lang="en-US" dirty="0"/>
              <a:t>Code of Conduct</a:t>
            </a:r>
          </a:p>
        </p:txBody>
      </p:sp>
      <p:sp>
        <p:nvSpPr>
          <p:cNvPr id="3" name="Content Placeholder 2">
            <a:extLst>
              <a:ext uri="{FF2B5EF4-FFF2-40B4-BE49-F238E27FC236}">
                <a16:creationId xmlns:a16="http://schemas.microsoft.com/office/drawing/2014/main" id="{3449C793-D10E-0E4C-BAB0-9A6467B1ADD7}"/>
              </a:ext>
            </a:extLst>
          </p:cNvPr>
          <p:cNvSpPr>
            <a:spLocks noGrp="1"/>
          </p:cNvSpPr>
          <p:nvPr>
            <p:ph idx="1"/>
          </p:nvPr>
        </p:nvSpPr>
        <p:spPr>
          <a:xfrm>
            <a:off x="457200" y="1664303"/>
            <a:ext cx="8229600" cy="5408010"/>
          </a:xfrm>
        </p:spPr>
        <p:txBody>
          <a:bodyPr>
            <a:normAutofit/>
          </a:bodyPr>
          <a:lstStyle/>
          <a:p>
            <a:pPr marL="0" indent="0" algn="ctr">
              <a:buNone/>
            </a:pPr>
            <a:endParaRPr lang="en-US" dirty="0"/>
          </a:p>
          <a:p>
            <a:pPr marL="0" indent="0" algn="ctr">
              <a:buNone/>
            </a:pPr>
            <a:r>
              <a:rPr lang="en-US" dirty="0"/>
              <a:t>Please </a:t>
            </a:r>
            <a:r>
              <a:rPr lang="en-US" b="1" dirty="0"/>
              <a:t>read and make sure to respect the code of conduct</a:t>
            </a:r>
          </a:p>
          <a:p>
            <a:pPr marL="0" indent="0" algn="ctr">
              <a:buNone/>
            </a:pPr>
            <a:r>
              <a:rPr lang="en-US" dirty="0"/>
              <a:t> </a:t>
            </a:r>
          </a:p>
          <a:p>
            <a:pPr marL="0" indent="0" algn="ctr">
              <a:buNone/>
            </a:pPr>
            <a:r>
              <a:rPr lang="en-US" dirty="0">
                <a:hlinkClick r:id="rId2"/>
              </a:rPr>
              <a:t>https://uwdirect.github.io/code_of_conduct.html</a:t>
            </a:r>
            <a:endParaRPr lang="en-US" dirty="0"/>
          </a:p>
          <a:p>
            <a:pPr marL="0" indent="0" algn="ctr">
              <a:buNone/>
            </a:pPr>
            <a:endParaRPr lang="en-US" dirty="0"/>
          </a:p>
          <a:p>
            <a:pPr marL="0" indent="0" algn="ctr">
              <a:buNone/>
            </a:pPr>
            <a:r>
              <a:rPr lang="en-US" dirty="0"/>
              <a:t>If you find cases where the code of conduct is not being respected, let us know! </a:t>
            </a:r>
          </a:p>
          <a:p>
            <a:pPr marL="0" indent="0" algn="ctr">
              <a:buNone/>
            </a:pPr>
            <a:r>
              <a:rPr lang="en-US" dirty="0"/>
              <a:t>If you do not respect the code of conduct, we may refer to the university for action.</a:t>
            </a:r>
          </a:p>
          <a:p>
            <a:pPr marL="0" indent="0" algn="ctr">
              <a:buNone/>
            </a:pPr>
            <a:endParaRPr lang="en-US" dirty="0"/>
          </a:p>
          <a:p>
            <a:pPr>
              <a:buFont typeface="Arial" panose="020B0604020202020204" pitchFamily="34" charset="0"/>
              <a:buChar char="•"/>
            </a:pPr>
            <a:endParaRPr lang="en-US" dirty="0"/>
          </a:p>
          <a:p>
            <a:pPr marL="0" indent="0" algn="ctr">
              <a:buNone/>
            </a:pPr>
            <a:endParaRPr lang="en-US" dirty="0"/>
          </a:p>
        </p:txBody>
      </p:sp>
    </p:spTree>
    <p:extLst>
      <p:ext uri="{BB962C8B-B14F-4D97-AF65-F5344CB8AC3E}">
        <p14:creationId xmlns:p14="http://schemas.microsoft.com/office/powerpoint/2010/main" val="6937212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A123B-521D-DA44-BFE8-8683018842A0}"/>
              </a:ext>
            </a:extLst>
          </p:cNvPr>
          <p:cNvSpPr>
            <a:spLocks noGrp="1"/>
          </p:cNvSpPr>
          <p:nvPr>
            <p:ph type="title"/>
          </p:nvPr>
        </p:nvSpPr>
        <p:spPr/>
        <p:txBody>
          <a:bodyPr/>
          <a:lstStyle/>
          <a:p>
            <a:r>
              <a:rPr lang="en-US" dirty="0"/>
              <a:t>What did you think?</a:t>
            </a:r>
          </a:p>
        </p:txBody>
      </p:sp>
      <p:sp>
        <p:nvSpPr>
          <p:cNvPr id="3" name="Content Placeholder 2">
            <a:extLst>
              <a:ext uri="{FF2B5EF4-FFF2-40B4-BE49-F238E27FC236}">
                <a16:creationId xmlns:a16="http://schemas.microsoft.com/office/drawing/2014/main" id="{4170B7CC-BFDA-A34D-B48B-3EF4B347F9EE}"/>
              </a:ext>
            </a:extLst>
          </p:cNvPr>
          <p:cNvSpPr>
            <a:spLocks noGrp="1"/>
          </p:cNvSpPr>
          <p:nvPr>
            <p:ph idx="1"/>
          </p:nvPr>
        </p:nvSpPr>
        <p:spPr/>
        <p:txBody>
          <a:bodyPr/>
          <a:lstStyle/>
          <a:p>
            <a:pPr marL="0" indent="0" algn="ctr">
              <a:buNone/>
            </a:pPr>
            <a:r>
              <a:rPr lang="en-US" dirty="0"/>
              <a:t>Facilitator &amp; scribe give us your update!</a:t>
            </a:r>
          </a:p>
        </p:txBody>
      </p:sp>
    </p:spTree>
    <p:extLst>
      <p:ext uri="{BB962C8B-B14F-4D97-AF65-F5344CB8AC3E}">
        <p14:creationId xmlns:p14="http://schemas.microsoft.com/office/powerpoint/2010/main" val="28870832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586071" y="513492"/>
            <a:ext cx="6268775" cy="597599"/>
          </a:xfrm>
          <a:prstGeom prst="rect">
            <a:avLst/>
          </a:prstGeom>
        </p:spPr>
        <p:txBody>
          <a:bodyPr vert="horz" wrap="square" lIns="0" tIns="12700" rIns="0" bIns="0" rtlCol="0">
            <a:spAutoFit/>
          </a:bodyPr>
          <a:lstStyle/>
          <a:p>
            <a:pPr marL="12700">
              <a:lnSpc>
                <a:spcPct val="100000"/>
              </a:lnSpc>
              <a:spcBef>
                <a:spcPts val="100"/>
              </a:spcBef>
            </a:pPr>
            <a:r>
              <a:rPr spc="-20" dirty="0"/>
              <a:t>Data: </a:t>
            </a:r>
            <a:r>
              <a:rPr dirty="0"/>
              <a:t>Don’t be </a:t>
            </a:r>
            <a:r>
              <a:rPr spc="-20" dirty="0"/>
              <a:t>afraid </a:t>
            </a:r>
            <a:r>
              <a:rPr dirty="0"/>
              <a:t>of</a:t>
            </a:r>
            <a:r>
              <a:rPr spc="-25" dirty="0"/>
              <a:t> </a:t>
            </a:r>
            <a:r>
              <a:rPr dirty="0"/>
              <a:t>it!</a:t>
            </a:r>
          </a:p>
        </p:txBody>
      </p:sp>
      <p:sp>
        <p:nvSpPr>
          <p:cNvPr id="4" name="object 4"/>
          <p:cNvSpPr/>
          <p:nvPr/>
        </p:nvSpPr>
        <p:spPr>
          <a:xfrm>
            <a:off x="1765226" y="1815239"/>
            <a:ext cx="5613547" cy="419893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6684122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098039" y="513492"/>
            <a:ext cx="5277122" cy="597599"/>
          </a:xfrm>
          <a:prstGeom prst="rect">
            <a:avLst/>
          </a:prstGeom>
        </p:spPr>
        <p:txBody>
          <a:bodyPr vert="horz" wrap="square" lIns="0" tIns="12700" rIns="0" bIns="0" rtlCol="0">
            <a:spAutoFit/>
          </a:bodyPr>
          <a:lstStyle/>
          <a:p>
            <a:pPr marL="12700">
              <a:lnSpc>
                <a:spcPct val="100000"/>
              </a:lnSpc>
              <a:spcBef>
                <a:spcPts val="100"/>
              </a:spcBef>
            </a:pPr>
            <a:r>
              <a:rPr spc="-10" dirty="0"/>
              <a:t>DIRECT </a:t>
            </a:r>
            <a:r>
              <a:rPr spc="-20" dirty="0"/>
              <a:t>to </a:t>
            </a:r>
            <a:r>
              <a:rPr dirty="0"/>
              <a:t>the</a:t>
            </a:r>
            <a:r>
              <a:rPr spc="-15" dirty="0"/>
              <a:t> </a:t>
            </a:r>
            <a:r>
              <a:rPr spc="-10" dirty="0"/>
              <a:t>rescue!</a:t>
            </a:r>
          </a:p>
        </p:txBody>
      </p:sp>
      <p:sp>
        <p:nvSpPr>
          <p:cNvPr id="4" name="object 4"/>
          <p:cNvSpPr txBox="1"/>
          <p:nvPr/>
        </p:nvSpPr>
        <p:spPr>
          <a:xfrm>
            <a:off x="535938" y="1507188"/>
            <a:ext cx="8482965" cy="4856458"/>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sz="2400" b="1" spc="-20" dirty="0">
                <a:latin typeface="Lato Heavy" panose="020F0502020204030203" pitchFamily="34" charset="0"/>
                <a:ea typeface="Lato Heavy" panose="020F0502020204030203" pitchFamily="34" charset="0"/>
                <a:cs typeface="Lato Heavy" panose="020F0502020204030203" pitchFamily="34" charset="0"/>
              </a:rPr>
              <a:t>Data </a:t>
            </a:r>
            <a:r>
              <a:rPr sz="2400" b="1" spc="-5" dirty="0">
                <a:latin typeface="Lato Heavy" panose="020F0502020204030203" pitchFamily="34" charset="0"/>
                <a:ea typeface="Lato Heavy" panose="020F0502020204030203" pitchFamily="34" charset="0"/>
                <a:cs typeface="Lato Heavy" panose="020F0502020204030203" pitchFamily="34" charset="0"/>
              </a:rPr>
              <a:t>Science</a:t>
            </a:r>
            <a:r>
              <a:rPr sz="2400" b="1" spc="5" dirty="0">
                <a:latin typeface="Lato Heavy" panose="020F0502020204030203" pitchFamily="34" charset="0"/>
                <a:ea typeface="Lato Heavy" panose="020F0502020204030203" pitchFamily="34" charset="0"/>
                <a:cs typeface="Lato Heavy" panose="020F0502020204030203" pitchFamily="34" charset="0"/>
              </a:rPr>
              <a:t> </a:t>
            </a:r>
            <a:r>
              <a:rPr sz="2400" b="1" spc="-5" dirty="0">
                <a:latin typeface="Lato Heavy" panose="020F0502020204030203" pitchFamily="34" charset="0"/>
                <a:ea typeface="Lato Heavy" panose="020F0502020204030203" pitchFamily="34" charset="0"/>
                <a:cs typeface="Lato Heavy" panose="020F0502020204030203" pitchFamily="34" charset="0"/>
              </a:rPr>
              <a:t>Option</a:t>
            </a:r>
            <a:endParaRPr lang="en-US" sz="2400" b="1" spc="-5" dirty="0">
              <a:latin typeface="Lato Heavy" panose="020F0502020204030203" pitchFamily="34" charset="0"/>
              <a:ea typeface="Lato Heavy" panose="020F0502020204030203" pitchFamily="34" charset="0"/>
              <a:cs typeface="Lato Heavy" panose="020F0502020204030203" pitchFamily="34" charset="0"/>
            </a:endParaRPr>
          </a:p>
          <a:p>
            <a:pPr marL="12700">
              <a:lnSpc>
                <a:spcPct val="100000"/>
              </a:lnSpc>
              <a:spcBef>
                <a:spcPts val="890"/>
              </a:spcBef>
              <a:tabLst>
                <a:tab pos="354965" algn="l"/>
                <a:tab pos="355600" algn="l"/>
              </a:tabLst>
            </a:pPr>
            <a:endParaRPr sz="1200" b="1" dirty="0">
              <a:latin typeface="Lato Heavy" panose="020F0502020204030203" pitchFamily="34" charset="0"/>
              <a:ea typeface="Lato Heavy" panose="020F0502020204030203" pitchFamily="34" charset="0"/>
              <a:cs typeface="Lato Heavy" panose="020F0502020204030203" pitchFamily="34" charset="0"/>
            </a:endParaRPr>
          </a:p>
          <a:p>
            <a:pPr marL="12700">
              <a:spcBef>
                <a:spcPts val="695"/>
              </a:spcBef>
              <a:tabLst>
                <a:tab pos="755650" algn="l"/>
              </a:tabLst>
            </a:pPr>
            <a:r>
              <a:rPr sz="2400" spc="-20" dirty="0">
                <a:latin typeface="Lato" panose="020F0502020204030203" pitchFamily="34" charset="0"/>
                <a:ea typeface="Lato" panose="020F0502020204030203" pitchFamily="34" charset="0"/>
                <a:cs typeface="Lato" panose="020F0502020204030203" pitchFamily="34" charset="0"/>
              </a:rPr>
              <a:t>Data </a:t>
            </a:r>
            <a:r>
              <a:rPr sz="2400" spc="-15" dirty="0">
                <a:latin typeface="Lato" panose="020F0502020204030203" pitchFamily="34" charset="0"/>
                <a:ea typeface="Lato" panose="020F0502020204030203" pitchFamily="34" charset="0"/>
                <a:cs typeface="Lato" panose="020F0502020204030203" pitchFamily="34" charset="0"/>
              </a:rPr>
              <a:t>Intensive Research </a:t>
            </a:r>
            <a:r>
              <a:rPr sz="2400" spc="-5" dirty="0">
                <a:latin typeface="Lato" panose="020F0502020204030203" pitchFamily="34" charset="0"/>
                <a:ea typeface="Lato" panose="020F0502020204030203" pitchFamily="34" charset="0"/>
                <a:cs typeface="Lato" panose="020F0502020204030203" pitchFamily="34" charset="0"/>
              </a:rPr>
              <a:t>Enabling </a:t>
            </a:r>
            <a:r>
              <a:rPr sz="2400" spc="-10" dirty="0">
                <a:latin typeface="Lato" panose="020F0502020204030203" pitchFamily="34" charset="0"/>
                <a:ea typeface="Lato" panose="020F0502020204030203" pitchFamily="34" charset="0"/>
                <a:cs typeface="Lato" panose="020F0502020204030203" pitchFamily="34" charset="0"/>
              </a:rPr>
              <a:t>Clean </a:t>
            </a:r>
            <a:r>
              <a:rPr sz="2400" spc="-65" dirty="0">
                <a:latin typeface="Lato" panose="020F0502020204030203" pitchFamily="34" charset="0"/>
                <a:ea typeface="Lato" panose="020F0502020204030203" pitchFamily="34" charset="0"/>
                <a:cs typeface="Lato" panose="020F0502020204030203" pitchFamily="34" charset="0"/>
              </a:rPr>
              <a:t>Tech</a:t>
            </a:r>
            <a:r>
              <a:rPr sz="2400" spc="100"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(DIRECT)</a:t>
            </a:r>
            <a:endParaRPr lang="en-US" sz="2400" spc="-10" dirty="0">
              <a:latin typeface="Lato" panose="020F0502020204030203" pitchFamily="34" charset="0"/>
              <a:ea typeface="Lato" panose="020F0502020204030203" pitchFamily="34" charset="0"/>
              <a:cs typeface="Lato" panose="020F0502020204030203" pitchFamily="34" charset="0"/>
            </a:endParaRPr>
          </a:p>
          <a:p>
            <a:pPr marL="12700">
              <a:spcBef>
                <a:spcPts val="695"/>
              </a:spcBef>
              <a:tabLst>
                <a:tab pos="755650" algn="l"/>
              </a:tabLst>
            </a:pP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605"/>
              </a:spcBef>
              <a:buFont typeface="Arial"/>
              <a:buChar char="•"/>
              <a:tabLst>
                <a:tab pos="1155700" algn="l"/>
              </a:tabLst>
            </a:pPr>
            <a:r>
              <a:rPr sz="2400" spc="-5" dirty="0" err="1">
                <a:latin typeface="Lato" panose="020F0502020204030203" pitchFamily="34" charset="0"/>
                <a:ea typeface="Lato" panose="020F0502020204030203" pitchFamily="34" charset="0"/>
                <a:cs typeface="Lato" panose="020F0502020204030203" pitchFamily="34" charset="0"/>
              </a:rPr>
              <a:t>ChemE</a:t>
            </a:r>
            <a:r>
              <a:rPr sz="2400" spc="-10"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545</a:t>
            </a:r>
            <a:r>
              <a:rPr lang="en-US" sz="2400"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Data </a:t>
            </a:r>
            <a:r>
              <a:rPr sz="2400" spc="-5" dirty="0">
                <a:latin typeface="Lato" panose="020F0502020204030203" pitchFamily="34" charset="0"/>
                <a:ea typeface="Lato" panose="020F0502020204030203" pitchFamily="34" charset="0"/>
                <a:cs typeface="Lato" panose="020F0502020204030203" pitchFamily="34" charset="0"/>
              </a:rPr>
              <a:t>Science Methods </a:t>
            </a:r>
            <a:r>
              <a:rPr sz="2400" spc="-15" dirty="0">
                <a:latin typeface="Lato" panose="020F0502020204030203" pitchFamily="34" charset="0"/>
                <a:ea typeface="Lato" panose="020F0502020204030203" pitchFamily="34" charset="0"/>
                <a:cs typeface="Lato" panose="020F0502020204030203" pitchFamily="34" charset="0"/>
              </a:rPr>
              <a:t>for </a:t>
            </a:r>
            <a:r>
              <a:rPr sz="2400" spc="-5" dirty="0">
                <a:latin typeface="Lato" panose="020F0502020204030203" pitchFamily="34" charset="0"/>
                <a:ea typeface="Lato" panose="020F0502020204030203" pitchFamily="34" charset="0"/>
                <a:cs typeface="Lato" panose="020F0502020204030203" pitchFamily="34" charset="0"/>
              </a:rPr>
              <a:t>Clean </a:t>
            </a:r>
            <a:r>
              <a:rPr sz="2400" spc="-10" dirty="0">
                <a:latin typeface="Lato" panose="020F0502020204030203" pitchFamily="34" charset="0"/>
                <a:ea typeface="Lato" panose="020F0502020204030203" pitchFamily="34" charset="0"/>
                <a:cs typeface="Lato" panose="020F0502020204030203" pitchFamily="34" charset="0"/>
              </a:rPr>
              <a:t>Energy</a:t>
            </a:r>
            <a:r>
              <a:rPr sz="2400" spc="25"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Research</a:t>
            </a:r>
            <a:endParaRPr lang="en-US" sz="2400" spc="-1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605"/>
              </a:spcBef>
              <a:buFont typeface="Arial"/>
              <a:buChar char="•"/>
              <a:tabLst>
                <a:tab pos="1155700" algn="l"/>
              </a:tabLst>
            </a:pP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570"/>
              </a:spcBef>
              <a:buFont typeface="Arial"/>
              <a:buChar char="•"/>
              <a:tabLst>
                <a:tab pos="1155700" algn="l"/>
              </a:tabLst>
            </a:pPr>
            <a:r>
              <a:rPr sz="2400" spc="-5" dirty="0" err="1">
                <a:latin typeface="Lato" panose="020F0502020204030203" pitchFamily="34" charset="0"/>
                <a:ea typeface="Lato" panose="020F0502020204030203" pitchFamily="34" charset="0"/>
                <a:cs typeface="Lato" panose="020F0502020204030203" pitchFamily="34" charset="0"/>
              </a:rPr>
              <a:t>ChemE</a:t>
            </a:r>
            <a:r>
              <a:rPr sz="2400" spc="-10"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546</a:t>
            </a:r>
            <a:r>
              <a:rPr lang="en-US" sz="2400"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Software </a:t>
            </a:r>
            <a:r>
              <a:rPr sz="2400" spc="-5" dirty="0">
                <a:latin typeface="Lato" panose="020F0502020204030203" pitchFamily="34" charset="0"/>
                <a:ea typeface="Lato" panose="020F0502020204030203" pitchFamily="34" charset="0"/>
                <a:cs typeface="Lato" panose="020F0502020204030203" pitchFamily="34" charset="0"/>
              </a:rPr>
              <a:t>Engineering </a:t>
            </a:r>
            <a:r>
              <a:rPr sz="2400" spc="-15" dirty="0">
                <a:latin typeface="Lato" panose="020F0502020204030203" pitchFamily="34" charset="0"/>
                <a:ea typeface="Lato" panose="020F0502020204030203" pitchFamily="34" charset="0"/>
                <a:cs typeface="Lato" panose="020F0502020204030203" pitchFamily="34" charset="0"/>
              </a:rPr>
              <a:t>for </a:t>
            </a:r>
            <a:r>
              <a:rPr sz="2400" spc="-5" dirty="0">
                <a:latin typeface="Lato" panose="020F0502020204030203" pitchFamily="34" charset="0"/>
                <a:ea typeface="Lato" panose="020F0502020204030203" pitchFamily="34" charset="0"/>
                <a:cs typeface="Lato" panose="020F0502020204030203" pitchFamily="34" charset="0"/>
              </a:rPr>
              <a:t>Molecular </a:t>
            </a:r>
            <a:r>
              <a:rPr sz="2400" spc="-15" dirty="0">
                <a:latin typeface="Lato" panose="020F0502020204030203" pitchFamily="34" charset="0"/>
                <a:ea typeface="Lato" panose="020F0502020204030203" pitchFamily="34" charset="0"/>
                <a:cs typeface="Lato" panose="020F0502020204030203" pitchFamily="34" charset="0"/>
              </a:rPr>
              <a:t>Data</a:t>
            </a:r>
            <a:r>
              <a:rPr sz="2400" spc="25"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Scientists</a:t>
            </a:r>
            <a:endParaRPr lang="en-US" sz="2400" spc="-5"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570"/>
              </a:spcBef>
              <a:buFont typeface="Arial"/>
              <a:buChar char="•"/>
              <a:tabLst>
                <a:tab pos="1155700" algn="l"/>
              </a:tabLst>
            </a:pP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565"/>
              </a:spcBef>
              <a:buFont typeface="Arial"/>
              <a:buChar char="•"/>
              <a:tabLst>
                <a:tab pos="1155700" algn="l"/>
              </a:tabLst>
            </a:pPr>
            <a:r>
              <a:rPr sz="2400" spc="-5" dirty="0" err="1">
                <a:latin typeface="Lato" panose="020F0502020204030203" pitchFamily="34" charset="0"/>
                <a:ea typeface="Lato" panose="020F0502020204030203" pitchFamily="34" charset="0"/>
                <a:cs typeface="Lato" panose="020F0502020204030203" pitchFamily="34" charset="0"/>
              </a:rPr>
              <a:t>ChemE</a:t>
            </a:r>
            <a:r>
              <a:rPr sz="2400" spc="-10"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547</a:t>
            </a:r>
            <a:r>
              <a:rPr lang="en-US" sz="2400"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Capstone Project </a:t>
            </a:r>
            <a:r>
              <a:rPr sz="2400" dirty="0">
                <a:latin typeface="Lato" panose="020F0502020204030203" pitchFamily="34" charset="0"/>
                <a:ea typeface="Lato" panose="020F0502020204030203" pitchFamily="34" charset="0"/>
                <a:cs typeface="Lato" panose="020F0502020204030203" pitchFamily="34" charset="0"/>
              </a:rPr>
              <a:t>in </a:t>
            </a:r>
            <a:r>
              <a:rPr sz="2400" spc="-5" dirty="0">
                <a:latin typeface="Lato" panose="020F0502020204030203" pitchFamily="34" charset="0"/>
                <a:ea typeface="Lato" panose="020F0502020204030203" pitchFamily="34" charset="0"/>
                <a:cs typeface="Lato" panose="020F0502020204030203" pitchFamily="34" charset="0"/>
              </a:rPr>
              <a:t>Molecular </a:t>
            </a:r>
            <a:r>
              <a:rPr sz="2400" spc="-15" dirty="0">
                <a:latin typeface="Lato" panose="020F0502020204030203" pitchFamily="34" charset="0"/>
                <a:ea typeface="Lato" panose="020F0502020204030203" pitchFamily="34" charset="0"/>
                <a:cs typeface="Lato" panose="020F0502020204030203" pitchFamily="34" charset="0"/>
              </a:rPr>
              <a:t>Data</a:t>
            </a:r>
            <a:r>
              <a:rPr sz="2400" spc="15"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Science</a:t>
            </a:r>
            <a:endParaRPr sz="240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919857" y="513492"/>
            <a:ext cx="5413757" cy="597599"/>
          </a:xfrm>
          <a:prstGeom prst="rect">
            <a:avLst/>
          </a:prstGeom>
        </p:spPr>
        <p:txBody>
          <a:bodyPr vert="horz" wrap="square" lIns="0" tIns="12700" rIns="0" bIns="0" rtlCol="0">
            <a:spAutoFit/>
          </a:bodyPr>
          <a:lstStyle/>
          <a:p>
            <a:pPr marL="12700">
              <a:lnSpc>
                <a:spcPct val="100000"/>
              </a:lnSpc>
              <a:spcBef>
                <a:spcPts val="100"/>
              </a:spcBef>
            </a:pPr>
            <a:r>
              <a:rPr spc="-5" dirty="0"/>
              <a:t>eScience </a:t>
            </a:r>
            <a:r>
              <a:rPr spc="-20" dirty="0"/>
              <a:t>to </a:t>
            </a:r>
            <a:r>
              <a:rPr spc="-5" dirty="0"/>
              <a:t>the</a:t>
            </a:r>
            <a:r>
              <a:rPr spc="-25" dirty="0"/>
              <a:t> </a:t>
            </a:r>
            <a:r>
              <a:rPr spc="-10" dirty="0"/>
              <a:t>rescue!</a:t>
            </a:r>
          </a:p>
        </p:txBody>
      </p:sp>
      <p:sp>
        <p:nvSpPr>
          <p:cNvPr id="4" name="object 4"/>
          <p:cNvSpPr txBox="1"/>
          <p:nvPr/>
        </p:nvSpPr>
        <p:spPr>
          <a:xfrm>
            <a:off x="375518" y="1362809"/>
            <a:ext cx="6797675" cy="3173946"/>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sz="2400" b="1" spc="-20" dirty="0">
                <a:latin typeface="Lato Heavy" panose="020F0502020204030203" pitchFamily="34" charset="0"/>
                <a:ea typeface="Lato Heavy" panose="020F0502020204030203" pitchFamily="34" charset="0"/>
                <a:cs typeface="Lato Heavy" panose="020F0502020204030203" pitchFamily="34" charset="0"/>
              </a:rPr>
              <a:t>Data </a:t>
            </a:r>
            <a:r>
              <a:rPr sz="2400" b="1" spc="-10" dirty="0">
                <a:latin typeface="Lato Heavy" panose="020F0502020204030203" pitchFamily="34" charset="0"/>
                <a:ea typeface="Lato Heavy" panose="020F0502020204030203" pitchFamily="34" charset="0"/>
                <a:cs typeface="Lato Heavy" panose="020F0502020204030203" pitchFamily="34" charset="0"/>
              </a:rPr>
              <a:t>Scientist Office</a:t>
            </a:r>
            <a:r>
              <a:rPr sz="2400" b="1" spc="15" dirty="0">
                <a:latin typeface="Lato Heavy" panose="020F0502020204030203" pitchFamily="34" charset="0"/>
                <a:ea typeface="Lato Heavy" panose="020F0502020204030203" pitchFamily="34" charset="0"/>
                <a:cs typeface="Lato Heavy" panose="020F0502020204030203" pitchFamily="34" charset="0"/>
              </a:rPr>
              <a:t> </a:t>
            </a:r>
            <a:r>
              <a:rPr sz="2400" b="1" spc="-15" dirty="0">
                <a:latin typeface="Lato Heavy" panose="020F0502020204030203" pitchFamily="34" charset="0"/>
                <a:ea typeface="Lato Heavy" panose="020F0502020204030203" pitchFamily="34" charset="0"/>
                <a:cs typeface="Lato Heavy" panose="020F0502020204030203" pitchFamily="34" charset="0"/>
              </a:rPr>
              <a:t>Hours</a:t>
            </a:r>
            <a:endParaRPr sz="2400" b="1" dirty="0">
              <a:latin typeface="Lato Heavy" panose="020F0502020204030203" pitchFamily="34" charset="0"/>
              <a:ea typeface="Lato Heavy" panose="020F0502020204030203" pitchFamily="34" charset="0"/>
              <a:cs typeface="Lato Heavy" panose="020F0502020204030203" pitchFamily="34" charset="0"/>
            </a:endParaRPr>
          </a:p>
          <a:p>
            <a:pPr marL="12700">
              <a:spcBef>
                <a:spcPts val="695"/>
              </a:spcBef>
              <a:tabLst>
                <a:tab pos="755650" algn="l"/>
              </a:tabLst>
            </a:pPr>
            <a:r>
              <a:rPr sz="2400" spc="-10" dirty="0">
                <a:latin typeface="Lato" panose="020F0502020204030203" pitchFamily="34" charset="0"/>
                <a:ea typeface="Lato" panose="020F0502020204030203" pitchFamily="34" charset="0"/>
                <a:cs typeface="Lato" panose="020F0502020204030203" pitchFamily="34" charset="0"/>
              </a:rPr>
              <a:t>Get </a:t>
            </a:r>
            <a:r>
              <a:rPr sz="2400" spc="-5" dirty="0">
                <a:latin typeface="Lato" panose="020F0502020204030203" pitchFamily="34" charset="0"/>
                <a:ea typeface="Lato" panose="020F0502020204030203" pitchFamily="34" charset="0"/>
                <a:cs typeface="Lato" panose="020F0502020204030203" pitchFamily="34" charset="0"/>
              </a:rPr>
              <a:t>help with </a:t>
            </a:r>
            <a:r>
              <a:rPr sz="2400" spc="-15" dirty="0">
                <a:latin typeface="Lato" panose="020F0502020204030203" pitchFamily="34" charset="0"/>
                <a:ea typeface="Lato" panose="020F0502020204030203" pitchFamily="34" charset="0"/>
                <a:cs typeface="Lato" panose="020F0502020204030203" pitchFamily="34" charset="0"/>
              </a:rPr>
              <a:t>your </a:t>
            </a:r>
            <a:r>
              <a:rPr sz="2400" spc="-20" dirty="0">
                <a:latin typeface="Lato" panose="020F0502020204030203" pitchFamily="34" charset="0"/>
                <a:ea typeface="Lato" panose="020F0502020204030203" pitchFamily="34" charset="0"/>
                <a:cs typeface="Lato" panose="020F0502020204030203" pitchFamily="34" charset="0"/>
              </a:rPr>
              <a:t>data </a:t>
            </a:r>
            <a:r>
              <a:rPr sz="2400" spc="-5" dirty="0">
                <a:latin typeface="Lato" panose="020F0502020204030203" pitchFamily="34" charset="0"/>
                <a:ea typeface="Lato" panose="020F0502020204030203" pitchFamily="34" charset="0"/>
                <a:cs typeface="Lato" panose="020F0502020204030203" pitchFamily="34" charset="0"/>
              </a:rPr>
              <a:t>science</a:t>
            </a:r>
            <a:r>
              <a:rPr sz="2400" spc="25"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questions</a:t>
            </a: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605"/>
              </a:spcBef>
              <a:buFont typeface="Arial"/>
              <a:buChar char="•"/>
              <a:tabLst>
                <a:tab pos="1155700" algn="l"/>
              </a:tabLst>
            </a:pPr>
            <a:r>
              <a:rPr sz="2400" spc="-20" dirty="0">
                <a:latin typeface="Lato" panose="020F0502020204030203" pitchFamily="34" charset="0"/>
                <a:ea typeface="Lato" panose="020F0502020204030203" pitchFamily="34" charset="0"/>
                <a:cs typeface="Lato" panose="020F0502020204030203" pitchFamily="34" charset="0"/>
              </a:rPr>
              <a:t>Data</a:t>
            </a:r>
            <a:r>
              <a:rPr sz="2400" spc="-10" dirty="0">
                <a:latin typeface="Lato" panose="020F0502020204030203" pitchFamily="34" charset="0"/>
                <a:ea typeface="Lato" panose="020F0502020204030203" pitchFamily="34" charset="0"/>
                <a:cs typeface="Lato" panose="020F0502020204030203" pitchFamily="34" charset="0"/>
              </a:rPr>
              <a:t> management</a:t>
            </a: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585"/>
              </a:spcBef>
              <a:buFont typeface="Arial"/>
              <a:buChar char="•"/>
              <a:tabLst>
                <a:tab pos="1155700" algn="l"/>
              </a:tabLst>
            </a:pPr>
            <a:r>
              <a:rPr sz="2400" spc="-5" dirty="0">
                <a:latin typeface="Lato" panose="020F0502020204030203" pitchFamily="34" charset="0"/>
                <a:ea typeface="Lato" panose="020F0502020204030203" pitchFamily="34" charset="0"/>
                <a:cs typeface="Lato" panose="020F0502020204030203" pitchFamily="34" charset="0"/>
              </a:rPr>
              <a:t>Machine learning</a:t>
            </a: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555"/>
              </a:spcBef>
              <a:buFont typeface="Arial"/>
              <a:buChar char="•"/>
              <a:tabLst>
                <a:tab pos="1155700" algn="l"/>
              </a:tabLst>
            </a:pPr>
            <a:r>
              <a:rPr sz="2400" spc="-15" dirty="0">
                <a:latin typeface="Lato" panose="020F0502020204030203" pitchFamily="34" charset="0"/>
                <a:ea typeface="Lato" panose="020F0502020204030203" pitchFamily="34" charset="0"/>
                <a:cs typeface="Lato" panose="020F0502020204030203" pitchFamily="34" charset="0"/>
              </a:rPr>
              <a:t>Statistics</a:t>
            </a: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585"/>
              </a:spcBef>
              <a:buFont typeface="Arial"/>
              <a:buChar char="•"/>
              <a:tabLst>
                <a:tab pos="1155700" algn="l"/>
              </a:tabLst>
            </a:pPr>
            <a:r>
              <a:rPr sz="2400" spc="-10" dirty="0">
                <a:latin typeface="Lato" panose="020F0502020204030203" pitchFamily="34" charset="0"/>
                <a:ea typeface="Lato" panose="020F0502020204030203" pitchFamily="34" charset="0"/>
                <a:cs typeface="Lato" panose="020F0502020204030203" pitchFamily="34" charset="0"/>
              </a:rPr>
              <a:t>Visualization</a:t>
            </a: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590"/>
              </a:spcBef>
              <a:buFont typeface="Arial"/>
              <a:buChar char="•"/>
              <a:tabLst>
                <a:tab pos="1155700" algn="l"/>
              </a:tabLst>
            </a:pPr>
            <a:r>
              <a:rPr sz="2400" spc="-10" dirty="0">
                <a:latin typeface="Lato" panose="020F0502020204030203" pitchFamily="34" charset="0"/>
                <a:ea typeface="Lato" panose="020F0502020204030203" pitchFamily="34" charset="0"/>
                <a:cs typeface="Lato" panose="020F0502020204030203" pitchFamily="34" charset="0"/>
              </a:rPr>
              <a:t>Software</a:t>
            </a:r>
            <a:r>
              <a:rPr sz="2400" spc="-5" dirty="0">
                <a:latin typeface="Lato" panose="020F0502020204030203" pitchFamily="34" charset="0"/>
                <a:ea typeface="Lato" panose="020F0502020204030203" pitchFamily="34" charset="0"/>
                <a:cs typeface="Lato" panose="020F0502020204030203" pitchFamily="34" charset="0"/>
              </a:rPr>
              <a:t> engineering</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p:nvPr/>
        </p:nvSpPr>
        <p:spPr>
          <a:xfrm>
            <a:off x="5642479" y="2653136"/>
            <a:ext cx="2721549" cy="204116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417194" y="4820156"/>
            <a:ext cx="4535424" cy="1973967"/>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07057" y="513492"/>
            <a:ext cx="5088222" cy="597599"/>
          </a:xfrm>
          <a:prstGeom prst="rect">
            <a:avLst/>
          </a:prstGeom>
        </p:spPr>
        <p:txBody>
          <a:bodyPr vert="horz" wrap="square" lIns="0" tIns="12700" rIns="0" bIns="0" rtlCol="0">
            <a:spAutoFit/>
          </a:bodyPr>
          <a:lstStyle/>
          <a:p>
            <a:pPr marL="12700">
              <a:lnSpc>
                <a:spcPct val="100000"/>
              </a:lnSpc>
              <a:spcBef>
                <a:spcPts val="100"/>
              </a:spcBef>
            </a:pPr>
            <a:r>
              <a:rPr spc="-10" dirty="0"/>
              <a:t>What </a:t>
            </a:r>
            <a:r>
              <a:rPr dirty="0"/>
              <a:t>is </a:t>
            </a:r>
            <a:r>
              <a:rPr spc="-25" dirty="0"/>
              <a:t>data</a:t>
            </a:r>
            <a:r>
              <a:rPr spc="-40" dirty="0"/>
              <a:t> </a:t>
            </a:r>
            <a:r>
              <a:rPr spc="-5" dirty="0"/>
              <a:t>science?</a:t>
            </a:r>
          </a:p>
        </p:txBody>
      </p:sp>
      <p:sp>
        <p:nvSpPr>
          <p:cNvPr id="4" name="object 4"/>
          <p:cNvSpPr txBox="1"/>
          <p:nvPr/>
        </p:nvSpPr>
        <p:spPr>
          <a:xfrm>
            <a:off x="535938" y="1542302"/>
            <a:ext cx="7693659" cy="5068054"/>
          </a:xfrm>
          <a:prstGeom prst="rect">
            <a:avLst/>
          </a:prstGeom>
        </p:spPr>
        <p:txBody>
          <a:bodyPr vert="horz" wrap="square" lIns="0" tIns="109220" rIns="0" bIns="0" rtlCol="0">
            <a:spAutoFit/>
          </a:bodyPr>
          <a:lstStyle/>
          <a:p>
            <a:pPr marL="12700" algn="ctr">
              <a:lnSpc>
                <a:spcPct val="100000"/>
              </a:lnSpc>
              <a:spcBef>
                <a:spcPts val="860"/>
              </a:spcBef>
              <a:tabLst>
                <a:tab pos="354965" algn="l"/>
                <a:tab pos="355600" algn="l"/>
              </a:tabLst>
            </a:pPr>
            <a:r>
              <a:rPr sz="2400" b="1" spc="-5" dirty="0">
                <a:latin typeface="Lato" panose="020F0502020204030203" pitchFamily="34" charset="0"/>
                <a:ea typeface="Lato" panose="020F0502020204030203" pitchFamily="34" charset="0"/>
                <a:cs typeface="Lato" panose="020F0502020204030203" pitchFamily="34" charset="0"/>
              </a:rPr>
              <a:t>Quick </a:t>
            </a:r>
            <a:r>
              <a:rPr sz="2400" b="1" dirty="0">
                <a:latin typeface="Lato" panose="020F0502020204030203" pitchFamily="34" charset="0"/>
                <a:ea typeface="Lato" panose="020F0502020204030203" pitchFamily="34" charset="0"/>
                <a:cs typeface="Lato" panose="020F0502020204030203" pitchFamily="34" charset="0"/>
              </a:rPr>
              <a:t>in </a:t>
            </a:r>
            <a:r>
              <a:rPr sz="2400" b="1" spc="-5" dirty="0">
                <a:latin typeface="Lato" panose="020F0502020204030203" pitchFamily="34" charset="0"/>
                <a:ea typeface="Lato" panose="020F0502020204030203" pitchFamily="34" charset="0"/>
                <a:cs typeface="Lato" panose="020F0502020204030203" pitchFamily="34" charset="0"/>
              </a:rPr>
              <a:t>class</a:t>
            </a:r>
            <a:r>
              <a:rPr sz="2400" b="1" dirty="0">
                <a:latin typeface="Lato" panose="020F0502020204030203" pitchFamily="34" charset="0"/>
                <a:ea typeface="Lato" panose="020F0502020204030203" pitchFamily="34" charset="0"/>
                <a:cs typeface="Lato" panose="020F0502020204030203" pitchFamily="34" charset="0"/>
              </a:rPr>
              <a:t> </a:t>
            </a:r>
            <a:r>
              <a:rPr sz="2400" b="1" spc="-30" dirty="0">
                <a:latin typeface="Lato" panose="020F0502020204030203" pitchFamily="34" charset="0"/>
                <a:ea typeface="Lato" panose="020F0502020204030203" pitchFamily="34" charset="0"/>
                <a:cs typeface="Lato" panose="020F0502020204030203" pitchFamily="34" charset="0"/>
              </a:rPr>
              <a:t>exercise</a:t>
            </a:r>
            <a:endParaRPr sz="2400" b="1" dirty="0">
              <a:latin typeface="Lato" panose="020F0502020204030203" pitchFamily="34" charset="0"/>
              <a:ea typeface="Lato" panose="020F0502020204030203" pitchFamily="34" charset="0"/>
              <a:cs typeface="Lato" panose="020F0502020204030203" pitchFamily="34" charset="0"/>
            </a:endParaRPr>
          </a:p>
          <a:p>
            <a:pPr marL="12700" marR="74295">
              <a:lnSpc>
                <a:spcPct val="100000"/>
              </a:lnSpc>
              <a:spcBef>
                <a:spcPts val="760"/>
              </a:spcBef>
              <a:tabLst>
                <a:tab pos="354965" algn="l"/>
                <a:tab pos="355600" algn="l"/>
                <a:tab pos="1607820" algn="l"/>
              </a:tabLst>
            </a:pPr>
            <a:r>
              <a:rPr sz="2400" spc="-5" dirty="0">
                <a:latin typeface="Lato" panose="020F0502020204030203" pitchFamily="34" charset="0"/>
                <a:ea typeface="Lato" panose="020F0502020204030203" pitchFamily="34" charset="0"/>
                <a:cs typeface="Lato" panose="020F0502020204030203" pitchFamily="34" charset="0"/>
              </a:rPr>
              <a:t>Alone:</a:t>
            </a:r>
            <a:r>
              <a:rPr lang="en-US" sz="2400" spc="-5"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Define </a:t>
            </a:r>
            <a:r>
              <a:rPr sz="2400" spc="-20" dirty="0">
                <a:latin typeface="Lato" panose="020F0502020204030203" pitchFamily="34" charset="0"/>
                <a:ea typeface="Lato" panose="020F0502020204030203" pitchFamily="34" charset="0"/>
                <a:cs typeface="Lato" panose="020F0502020204030203" pitchFamily="34" charset="0"/>
              </a:rPr>
              <a:t>Data </a:t>
            </a:r>
            <a:r>
              <a:rPr sz="2400" spc="-5" dirty="0">
                <a:latin typeface="Lato" panose="020F0502020204030203" pitchFamily="34" charset="0"/>
                <a:ea typeface="Lato" panose="020F0502020204030203" pitchFamily="34" charset="0"/>
                <a:cs typeface="Lato" panose="020F0502020204030203" pitchFamily="34" charset="0"/>
              </a:rPr>
              <a:t>Science by </a:t>
            </a:r>
            <a:r>
              <a:rPr sz="2400" spc="-10" dirty="0">
                <a:latin typeface="Lato" panose="020F0502020204030203" pitchFamily="34" charset="0"/>
                <a:ea typeface="Lato" panose="020F0502020204030203" pitchFamily="34" charset="0"/>
                <a:cs typeface="Lato" panose="020F0502020204030203" pitchFamily="34" charset="0"/>
              </a:rPr>
              <a:t>answering </a:t>
            </a:r>
            <a:r>
              <a:rPr sz="2400" dirty="0">
                <a:latin typeface="Lato" panose="020F0502020204030203" pitchFamily="34" charset="0"/>
                <a:ea typeface="Lato" panose="020F0502020204030203" pitchFamily="34" charset="0"/>
                <a:cs typeface="Lato" panose="020F0502020204030203" pitchFamily="34" charset="0"/>
              </a:rPr>
              <a:t>as </a:t>
            </a:r>
            <a:r>
              <a:rPr sz="2400" spc="-15" dirty="0">
                <a:latin typeface="Lato" panose="020F0502020204030203" pitchFamily="34" charset="0"/>
                <a:ea typeface="Lato" panose="020F0502020204030203" pitchFamily="34" charset="0"/>
                <a:cs typeface="Lato" panose="020F0502020204030203" pitchFamily="34" charset="0"/>
              </a:rPr>
              <a:t>many </a:t>
            </a:r>
            <a:r>
              <a:rPr sz="2400" spc="-5" dirty="0">
                <a:latin typeface="Lato" panose="020F0502020204030203" pitchFamily="34" charset="0"/>
                <a:ea typeface="Lato" panose="020F0502020204030203" pitchFamily="34" charset="0"/>
                <a:cs typeface="Lato" panose="020F0502020204030203" pitchFamily="34" charset="0"/>
              </a:rPr>
              <a:t>of </a:t>
            </a:r>
            <a:r>
              <a:rPr sz="2400" dirty="0">
                <a:latin typeface="Lato" panose="020F0502020204030203" pitchFamily="34" charset="0"/>
                <a:ea typeface="Lato" panose="020F0502020204030203" pitchFamily="34" charset="0"/>
                <a:cs typeface="Lato" panose="020F0502020204030203" pitchFamily="34" charset="0"/>
              </a:rPr>
              <a:t>the </a:t>
            </a:r>
            <a:r>
              <a:rPr sz="2400" spc="-10" dirty="0">
                <a:latin typeface="Lato" panose="020F0502020204030203" pitchFamily="34" charset="0"/>
                <a:ea typeface="Lato" panose="020F0502020204030203" pitchFamily="34" charset="0"/>
                <a:cs typeface="Lato" panose="020F0502020204030203" pitchFamily="34" charset="0"/>
              </a:rPr>
              <a:t>following questions </a:t>
            </a:r>
            <a:r>
              <a:rPr sz="2400" dirty="0">
                <a:latin typeface="Lato" panose="020F0502020204030203" pitchFamily="34" charset="0"/>
                <a:ea typeface="Lato" panose="020F0502020204030203" pitchFamily="34" charset="0"/>
                <a:cs typeface="Lato" panose="020F0502020204030203" pitchFamily="34" charset="0"/>
              </a:rPr>
              <a:t>as </a:t>
            </a:r>
            <a:r>
              <a:rPr sz="2400" spc="-15" dirty="0">
                <a:latin typeface="Lato" panose="020F0502020204030203" pitchFamily="34" charset="0"/>
                <a:ea typeface="Lato" panose="020F0502020204030203" pitchFamily="34" charset="0"/>
                <a:cs typeface="Lato" panose="020F0502020204030203" pitchFamily="34" charset="0"/>
              </a:rPr>
              <a:t>you </a:t>
            </a:r>
            <a:r>
              <a:rPr sz="2400" spc="-10" dirty="0">
                <a:latin typeface="Lato" panose="020F0502020204030203" pitchFamily="34" charset="0"/>
                <a:ea typeface="Lato" panose="020F0502020204030203" pitchFamily="34" charset="0"/>
                <a:cs typeface="Lato" panose="020F0502020204030203" pitchFamily="34" charset="0"/>
              </a:rPr>
              <a:t>can (write </a:t>
            </a:r>
            <a:r>
              <a:rPr sz="2400" dirty="0">
                <a:latin typeface="Lato" panose="020F0502020204030203" pitchFamily="34" charset="0"/>
                <a:ea typeface="Lato" panose="020F0502020204030203" pitchFamily="34" charset="0"/>
                <a:cs typeface="Lato" panose="020F0502020204030203" pitchFamily="34" charset="0"/>
              </a:rPr>
              <a:t>or type </a:t>
            </a:r>
            <a:r>
              <a:rPr sz="2400" spc="-10" dirty="0">
                <a:latin typeface="Lato" panose="020F0502020204030203" pitchFamily="34" charset="0"/>
                <a:ea typeface="Lato" panose="020F0502020204030203" pitchFamily="34" charset="0"/>
                <a:cs typeface="Lato" panose="020F0502020204030203" pitchFamily="34" charset="0"/>
              </a:rPr>
              <a:t>your</a:t>
            </a:r>
            <a:r>
              <a:rPr sz="2400" spc="-20"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answer)</a:t>
            </a:r>
            <a:endParaRPr sz="24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509"/>
              </a:spcBef>
              <a:buFont typeface="Arial"/>
              <a:buChar char="–"/>
              <a:tabLst>
                <a:tab pos="755015" algn="l"/>
                <a:tab pos="755650" algn="l"/>
              </a:tabLst>
            </a:pPr>
            <a:r>
              <a:rPr sz="2200" spc="-10" dirty="0">
                <a:latin typeface="Lato" panose="020F0502020204030203" pitchFamily="34" charset="0"/>
                <a:ea typeface="Lato" panose="020F0502020204030203" pitchFamily="34" charset="0"/>
                <a:cs typeface="Lato" panose="020F0502020204030203" pitchFamily="34" charset="0"/>
              </a:rPr>
              <a:t>What </a:t>
            </a:r>
            <a:r>
              <a:rPr sz="2200" spc="-5" dirty="0">
                <a:latin typeface="Lato" panose="020F0502020204030203" pitchFamily="34" charset="0"/>
                <a:ea typeface="Lato" panose="020F0502020204030203" pitchFamily="34" charset="0"/>
                <a:cs typeface="Lato" panose="020F0502020204030203" pitchFamily="34" charset="0"/>
              </a:rPr>
              <a:t>is </a:t>
            </a:r>
            <a:r>
              <a:rPr sz="2200" spc="-15" dirty="0">
                <a:latin typeface="Lato" panose="020F0502020204030203" pitchFamily="34" charset="0"/>
                <a:ea typeface="Lato" panose="020F0502020204030203" pitchFamily="34" charset="0"/>
                <a:cs typeface="Lato" panose="020F0502020204030203" pitchFamily="34" charset="0"/>
              </a:rPr>
              <a:t>Data</a:t>
            </a:r>
            <a:r>
              <a:rPr sz="2200" spc="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Science?</a:t>
            </a:r>
            <a:endParaRPr sz="22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440"/>
              </a:spcBef>
              <a:buFont typeface="Arial"/>
              <a:buChar char="–"/>
              <a:tabLst>
                <a:tab pos="755015" algn="l"/>
                <a:tab pos="755650" algn="l"/>
              </a:tabLst>
            </a:pPr>
            <a:r>
              <a:rPr sz="2200" spc="-5" dirty="0">
                <a:latin typeface="Lato" panose="020F0502020204030203" pitchFamily="34" charset="0"/>
                <a:ea typeface="Lato" panose="020F0502020204030203" pitchFamily="34" charset="0"/>
                <a:cs typeface="Lato" panose="020F0502020204030203" pitchFamily="34" charset="0"/>
              </a:rPr>
              <a:t>What/who is </a:t>
            </a:r>
            <a:r>
              <a:rPr sz="2200" dirty="0">
                <a:latin typeface="Lato" panose="020F0502020204030203" pitchFamily="34" charset="0"/>
                <a:ea typeface="Lato" panose="020F0502020204030203" pitchFamily="34" charset="0"/>
                <a:cs typeface="Lato" panose="020F0502020204030203" pitchFamily="34" charset="0"/>
              </a:rPr>
              <a:t>a </a:t>
            </a:r>
            <a:r>
              <a:rPr sz="2200" spc="-15" dirty="0">
                <a:latin typeface="Lato" panose="020F0502020204030203" pitchFamily="34" charset="0"/>
                <a:ea typeface="Lato" panose="020F0502020204030203" pitchFamily="34" charset="0"/>
                <a:cs typeface="Lato" panose="020F0502020204030203" pitchFamily="34" charset="0"/>
              </a:rPr>
              <a:t>data</a:t>
            </a:r>
            <a:r>
              <a:rPr sz="2200" spc="5" dirty="0">
                <a:latin typeface="Lato" panose="020F0502020204030203" pitchFamily="34" charset="0"/>
                <a:ea typeface="Lato" panose="020F0502020204030203" pitchFamily="34" charset="0"/>
                <a:cs typeface="Lato" panose="020F0502020204030203" pitchFamily="34" charset="0"/>
              </a:rPr>
              <a:t> </a:t>
            </a:r>
            <a:r>
              <a:rPr sz="2200" spc="-10" dirty="0">
                <a:latin typeface="Lato" panose="020F0502020204030203" pitchFamily="34" charset="0"/>
                <a:ea typeface="Lato" panose="020F0502020204030203" pitchFamily="34" charset="0"/>
                <a:cs typeface="Lato" panose="020F0502020204030203" pitchFamily="34" charset="0"/>
              </a:rPr>
              <a:t>scientist?</a:t>
            </a:r>
            <a:endParaRPr sz="22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440"/>
              </a:spcBef>
              <a:buFont typeface="Arial"/>
              <a:buChar char="–"/>
              <a:tabLst>
                <a:tab pos="755015" algn="l"/>
                <a:tab pos="755650" algn="l"/>
              </a:tabLst>
            </a:pPr>
            <a:r>
              <a:rPr sz="2200" spc="-15" dirty="0">
                <a:latin typeface="Lato" panose="020F0502020204030203" pitchFamily="34" charset="0"/>
                <a:ea typeface="Lato" panose="020F0502020204030203" pitchFamily="34" charset="0"/>
                <a:cs typeface="Lato" panose="020F0502020204030203" pitchFamily="34" charset="0"/>
              </a:rPr>
              <a:t>Why </a:t>
            </a:r>
            <a:r>
              <a:rPr sz="2200" spc="-5" dirty="0">
                <a:latin typeface="Lato" panose="020F0502020204030203" pitchFamily="34" charset="0"/>
                <a:ea typeface="Lato" panose="020F0502020204030203" pitchFamily="34" charset="0"/>
                <a:cs typeface="Lato" panose="020F0502020204030203" pitchFamily="34" charset="0"/>
              </a:rPr>
              <a:t>is </a:t>
            </a:r>
            <a:r>
              <a:rPr sz="2200" spc="-15"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Science </a:t>
            </a:r>
            <a:r>
              <a:rPr sz="2200" dirty="0">
                <a:latin typeface="Lato" panose="020F0502020204030203" pitchFamily="34" charset="0"/>
                <a:ea typeface="Lato" panose="020F0502020204030203" pitchFamily="34" charset="0"/>
                <a:cs typeface="Lato" panose="020F0502020204030203" pitchFamily="34" charset="0"/>
              </a:rPr>
              <a:t>a </a:t>
            </a:r>
            <a:r>
              <a:rPr sz="2200" spc="-5" dirty="0">
                <a:latin typeface="Lato" panose="020F0502020204030203" pitchFamily="34" charset="0"/>
                <a:ea typeface="Lato" panose="020F0502020204030203" pitchFamily="34" charset="0"/>
                <a:cs typeface="Lato" panose="020F0502020204030203" pitchFamily="34" charset="0"/>
              </a:rPr>
              <a:t>thing all </a:t>
            </a:r>
            <a:r>
              <a:rPr sz="2200" dirty="0">
                <a:latin typeface="Lato" panose="020F0502020204030203" pitchFamily="34" charset="0"/>
                <a:ea typeface="Lato" panose="020F0502020204030203" pitchFamily="34" charset="0"/>
                <a:cs typeface="Lato" panose="020F0502020204030203" pitchFamily="34" charset="0"/>
              </a:rPr>
              <a:t>of a</a:t>
            </a:r>
            <a:r>
              <a:rPr sz="2200" spc="5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sudden?</a:t>
            </a:r>
            <a:endParaRPr sz="22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440"/>
              </a:spcBef>
              <a:buFont typeface="Arial"/>
              <a:buChar char="–"/>
              <a:tabLst>
                <a:tab pos="755015" algn="l"/>
                <a:tab pos="755650" algn="l"/>
              </a:tabLst>
            </a:pPr>
            <a:r>
              <a:rPr sz="2200" spc="-15" dirty="0">
                <a:latin typeface="Lato" panose="020F0502020204030203" pitchFamily="34" charset="0"/>
                <a:ea typeface="Lato" panose="020F0502020204030203" pitchFamily="34" charset="0"/>
                <a:cs typeface="Lato" panose="020F0502020204030203" pitchFamily="34" charset="0"/>
              </a:rPr>
              <a:t>Why </a:t>
            </a:r>
            <a:r>
              <a:rPr sz="2200" dirty="0">
                <a:latin typeface="Lato" panose="020F0502020204030203" pitchFamily="34" charset="0"/>
                <a:ea typeface="Lato" panose="020F0502020204030203" pitchFamily="34" charset="0"/>
                <a:cs typeface="Lato" panose="020F0502020204030203" pitchFamily="34" charset="0"/>
              </a:rPr>
              <a:t>does </a:t>
            </a:r>
            <a:r>
              <a:rPr sz="2200" spc="-15"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Science </a:t>
            </a:r>
            <a:r>
              <a:rPr sz="2200" spc="-35" dirty="0">
                <a:latin typeface="Lato" panose="020F0502020204030203" pitchFamily="34" charset="0"/>
                <a:ea typeface="Lato" panose="020F0502020204030203" pitchFamily="34" charset="0"/>
                <a:cs typeface="Lato" panose="020F0502020204030203" pitchFamily="34" charset="0"/>
              </a:rPr>
              <a:t>matter, </a:t>
            </a:r>
            <a:r>
              <a:rPr sz="2200" spc="-25" dirty="0">
                <a:latin typeface="Lato" panose="020F0502020204030203" pitchFamily="34" charset="0"/>
                <a:ea typeface="Lato" panose="020F0502020204030203" pitchFamily="34" charset="0"/>
                <a:cs typeface="Lato" panose="020F0502020204030203" pitchFamily="34" charset="0"/>
              </a:rPr>
              <a:t>broadly, </a:t>
            </a:r>
            <a:r>
              <a:rPr sz="2200" spc="-5" dirty="0">
                <a:latin typeface="Lato" panose="020F0502020204030203" pitchFamily="34" charset="0"/>
                <a:ea typeface="Lato" panose="020F0502020204030203" pitchFamily="34" charset="0"/>
                <a:cs typeface="Lato" panose="020F0502020204030203" pitchFamily="34" charset="0"/>
              </a:rPr>
              <a:t>in </a:t>
            </a:r>
            <a:r>
              <a:rPr sz="2200" spc="-20" dirty="0">
                <a:latin typeface="Lato" panose="020F0502020204030203" pitchFamily="34" charset="0"/>
                <a:ea typeface="Lato" panose="020F0502020204030203" pitchFamily="34" charset="0"/>
                <a:cs typeface="Lato" panose="020F0502020204030203" pitchFamily="34" charset="0"/>
              </a:rPr>
              <a:t>my </a:t>
            </a:r>
            <a:r>
              <a:rPr sz="2200" spc="-5" dirty="0">
                <a:latin typeface="Lato" panose="020F0502020204030203" pitchFamily="34" charset="0"/>
                <a:ea typeface="Lato" panose="020F0502020204030203" pitchFamily="34" charset="0"/>
                <a:cs typeface="Lato" panose="020F0502020204030203" pitchFamily="34" charset="0"/>
              </a:rPr>
              <a:t>field </a:t>
            </a:r>
            <a:r>
              <a:rPr sz="2200" dirty="0">
                <a:latin typeface="Lato" panose="020F0502020204030203" pitchFamily="34" charset="0"/>
                <a:ea typeface="Lato" panose="020F0502020204030203" pitchFamily="34" charset="0"/>
                <a:cs typeface="Lato" panose="020F0502020204030203" pitchFamily="34" charset="0"/>
              </a:rPr>
              <a:t>of</a:t>
            </a:r>
            <a:r>
              <a:rPr sz="2200" spc="160"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[insert]?</a:t>
            </a:r>
            <a:endParaRPr sz="22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409"/>
              </a:spcBef>
              <a:buFont typeface="Arial"/>
              <a:buChar char="–"/>
              <a:tabLst>
                <a:tab pos="755015" algn="l"/>
                <a:tab pos="755650" algn="l"/>
              </a:tabLst>
            </a:pPr>
            <a:r>
              <a:rPr sz="2200" spc="-15" dirty="0">
                <a:latin typeface="Lato" panose="020F0502020204030203" pitchFamily="34" charset="0"/>
                <a:ea typeface="Lato" panose="020F0502020204030203" pitchFamily="34" charset="0"/>
                <a:cs typeface="Lato" panose="020F0502020204030203" pitchFamily="34" charset="0"/>
              </a:rPr>
              <a:t>Why </a:t>
            </a:r>
            <a:r>
              <a:rPr sz="2200" dirty="0">
                <a:latin typeface="Lato" panose="020F0502020204030203" pitchFamily="34" charset="0"/>
                <a:ea typeface="Lato" panose="020F0502020204030203" pitchFamily="34" charset="0"/>
                <a:cs typeface="Lato" panose="020F0502020204030203" pitchFamily="34" charset="0"/>
              </a:rPr>
              <a:t>does </a:t>
            </a:r>
            <a:r>
              <a:rPr sz="2200" spc="-15"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Science </a:t>
            </a:r>
            <a:r>
              <a:rPr sz="2200" spc="-35" dirty="0">
                <a:latin typeface="Lato" panose="020F0502020204030203" pitchFamily="34" charset="0"/>
                <a:ea typeface="Lato" panose="020F0502020204030203" pitchFamily="34" charset="0"/>
                <a:cs typeface="Lato" panose="020F0502020204030203" pitchFamily="34" charset="0"/>
              </a:rPr>
              <a:t>matter, </a:t>
            </a:r>
            <a:r>
              <a:rPr sz="2200" spc="-15" dirty="0">
                <a:latin typeface="Lato" panose="020F0502020204030203" pitchFamily="34" charset="0"/>
                <a:ea typeface="Lato" panose="020F0502020204030203" pitchFamily="34" charset="0"/>
                <a:cs typeface="Lato" panose="020F0502020204030203" pitchFamily="34" charset="0"/>
              </a:rPr>
              <a:t>specifically, </a:t>
            </a:r>
            <a:r>
              <a:rPr sz="2200" spc="-5" dirty="0">
                <a:latin typeface="Lato" panose="020F0502020204030203" pitchFamily="34" charset="0"/>
                <a:ea typeface="Lato" panose="020F0502020204030203" pitchFamily="34" charset="0"/>
                <a:cs typeface="Lato" panose="020F0502020204030203" pitchFamily="34" charset="0"/>
              </a:rPr>
              <a:t>in </a:t>
            </a:r>
            <a:r>
              <a:rPr sz="2200" spc="-20" dirty="0">
                <a:latin typeface="Lato" panose="020F0502020204030203" pitchFamily="34" charset="0"/>
                <a:ea typeface="Lato" panose="020F0502020204030203" pitchFamily="34" charset="0"/>
                <a:cs typeface="Lato" panose="020F0502020204030203" pitchFamily="34" charset="0"/>
              </a:rPr>
              <a:t>my </a:t>
            </a:r>
            <a:r>
              <a:rPr sz="2200" spc="-5" dirty="0">
                <a:latin typeface="Lato" panose="020F0502020204030203" pitchFamily="34" charset="0"/>
                <a:ea typeface="Lato" panose="020F0502020204030203" pitchFamily="34" charset="0"/>
                <a:cs typeface="Lato" panose="020F0502020204030203" pitchFamily="34" charset="0"/>
              </a:rPr>
              <a:t>sub-discipline </a:t>
            </a:r>
            <a:r>
              <a:rPr sz="2200" dirty="0">
                <a:latin typeface="Lato" panose="020F0502020204030203" pitchFamily="34" charset="0"/>
                <a:ea typeface="Lato" panose="020F0502020204030203" pitchFamily="34" charset="0"/>
                <a:cs typeface="Lato" panose="020F0502020204030203" pitchFamily="34" charset="0"/>
              </a:rPr>
              <a:t>of</a:t>
            </a:r>
            <a:r>
              <a:rPr sz="2200" spc="180"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[insert]?</a:t>
            </a:r>
            <a:endParaRPr sz="2200" dirty="0">
              <a:latin typeface="Lato" panose="020F0502020204030203" pitchFamily="34" charset="0"/>
              <a:ea typeface="Lato" panose="020F0502020204030203" pitchFamily="34" charset="0"/>
              <a:cs typeface="Lato" panose="020F0502020204030203" pitchFamily="34" charset="0"/>
            </a:endParaRPr>
          </a:p>
          <a:p>
            <a:pPr lvl="1">
              <a:lnSpc>
                <a:spcPct val="100000"/>
              </a:lnSpc>
              <a:spcBef>
                <a:spcPts val="25"/>
              </a:spcBef>
              <a:buFont typeface="Arial"/>
              <a:buChar char="–"/>
            </a:pPr>
            <a:endParaRPr sz="2400" dirty="0">
              <a:latin typeface="Lato" panose="020F0502020204030203" pitchFamily="34" charset="0"/>
              <a:ea typeface="Lato" panose="020F0502020204030203" pitchFamily="34" charset="0"/>
              <a:cs typeface="Lato" panose="020F0502020204030203" pitchFamily="34" charset="0"/>
            </a:endParaRPr>
          </a:p>
          <a:p>
            <a:pPr marL="12700">
              <a:lnSpc>
                <a:spcPct val="100000"/>
              </a:lnSpc>
              <a:tabLst>
                <a:tab pos="354965" algn="l"/>
                <a:tab pos="355600" algn="l"/>
              </a:tabLst>
            </a:pPr>
            <a:r>
              <a:rPr sz="2400" dirty="0">
                <a:latin typeface="Lato" panose="020F0502020204030203" pitchFamily="34" charset="0"/>
                <a:ea typeface="Lato" panose="020F0502020204030203" pitchFamily="34" charset="0"/>
                <a:cs typeface="Lato" panose="020F0502020204030203" pitchFamily="34" charset="0"/>
              </a:rPr>
              <a:t>~5 min </a:t>
            </a:r>
            <a:r>
              <a:rPr sz="2400" spc="-5" dirty="0">
                <a:latin typeface="Lato" panose="020F0502020204030203" pitchFamily="34" charset="0"/>
                <a:ea typeface="Lato" panose="020F0502020204030203" pitchFamily="34" charset="0"/>
                <a:cs typeface="Lato" panose="020F0502020204030203" pitchFamily="34" charset="0"/>
              </a:rPr>
              <a:t>working alone </a:t>
            </a:r>
            <a:r>
              <a:rPr sz="2400" dirty="0">
                <a:latin typeface="Lato" panose="020F0502020204030203" pitchFamily="34" charset="0"/>
                <a:ea typeface="Lato" panose="020F0502020204030203" pitchFamily="34" charset="0"/>
                <a:cs typeface="Lato" panose="020F0502020204030203" pitchFamily="34" charset="0"/>
              </a:rPr>
              <a:t>– </a:t>
            </a:r>
            <a:r>
              <a:rPr sz="2400" spc="-25" dirty="0">
                <a:latin typeface="Lato" panose="020F0502020204030203" pitchFamily="34" charset="0"/>
                <a:ea typeface="Lato" panose="020F0502020204030203" pitchFamily="34" charset="0"/>
                <a:cs typeface="Lato" panose="020F0502020204030203" pitchFamily="34" charset="0"/>
              </a:rPr>
              <a:t>take </a:t>
            </a:r>
            <a:r>
              <a:rPr sz="2400" spc="-5" dirty="0">
                <a:latin typeface="Lato" panose="020F0502020204030203" pitchFamily="34" charset="0"/>
                <a:ea typeface="Lato" panose="020F0502020204030203" pitchFamily="34" charset="0"/>
                <a:cs typeface="Lato" panose="020F0502020204030203" pitchFamily="34" charset="0"/>
              </a:rPr>
              <a:t>some</a:t>
            </a:r>
            <a:r>
              <a:rPr sz="2400" spc="5"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notes!</a:t>
            </a:r>
            <a:endParaRPr sz="240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AE975-2A80-974C-BCFC-ADA706C0EAB3}"/>
              </a:ext>
            </a:extLst>
          </p:cNvPr>
          <p:cNvSpPr>
            <a:spLocks noGrp="1"/>
          </p:cNvSpPr>
          <p:nvPr>
            <p:ph type="title"/>
          </p:nvPr>
        </p:nvSpPr>
        <p:spPr/>
        <p:txBody>
          <a:bodyPr/>
          <a:lstStyle/>
          <a:p>
            <a:r>
              <a:rPr lang="en-US" dirty="0"/>
              <a:t>Zoom chat your responses</a:t>
            </a:r>
          </a:p>
        </p:txBody>
      </p:sp>
      <p:sp>
        <p:nvSpPr>
          <p:cNvPr id="3" name="Content Placeholder 2">
            <a:extLst>
              <a:ext uri="{FF2B5EF4-FFF2-40B4-BE49-F238E27FC236}">
                <a16:creationId xmlns:a16="http://schemas.microsoft.com/office/drawing/2014/main" id="{7CAD75F5-CAB2-4849-AA83-BE4EA81F6AAD}"/>
              </a:ext>
            </a:extLst>
          </p:cNvPr>
          <p:cNvSpPr>
            <a:spLocks noGrp="1"/>
          </p:cNvSpPr>
          <p:nvPr>
            <p:ph idx="1"/>
          </p:nvPr>
        </p:nvSpPr>
        <p:spPr/>
        <p:txBody>
          <a:bodyPr/>
          <a:lstStyle/>
          <a:p>
            <a:pPr marL="0" indent="0">
              <a:buNone/>
            </a:pPr>
            <a:r>
              <a:rPr lang="en-US" dirty="0"/>
              <a:t>After 5min we will ask you to write some responses to each question and share them with others </a:t>
            </a:r>
          </a:p>
        </p:txBody>
      </p:sp>
    </p:spTree>
    <p:extLst>
      <p:ext uri="{BB962C8B-B14F-4D97-AF65-F5344CB8AC3E}">
        <p14:creationId xmlns:p14="http://schemas.microsoft.com/office/powerpoint/2010/main" val="12688128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287617" y="513492"/>
            <a:ext cx="3218114" cy="597599"/>
          </a:xfrm>
          <a:prstGeom prst="rect">
            <a:avLst/>
          </a:prstGeom>
        </p:spPr>
        <p:txBody>
          <a:bodyPr vert="horz" wrap="square" lIns="0" tIns="12700" rIns="0" bIns="0" rtlCol="0">
            <a:spAutoFit/>
          </a:bodyPr>
          <a:lstStyle/>
          <a:p>
            <a:pPr marL="12700">
              <a:lnSpc>
                <a:spcPct val="100000"/>
              </a:lnSpc>
              <a:spcBef>
                <a:spcPts val="100"/>
              </a:spcBef>
            </a:pPr>
            <a:r>
              <a:rPr spc="-10" dirty="0"/>
              <a:t>Questions?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094282" y="536575"/>
            <a:ext cx="7092456" cy="551433"/>
          </a:xfrm>
          <a:prstGeom prst="rect">
            <a:avLst/>
          </a:prstGeom>
        </p:spPr>
        <p:txBody>
          <a:bodyPr vert="horz" wrap="square" lIns="0" tIns="12700" rIns="0" bIns="0" rtlCol="0">
            <a:spAutoFit/>
          </a:bodyPr>
          <a:lstStyle/>
          <a:p>
            <a:pPr marL="12700">
              <a:lnSpc>
                <a:spcPct val="100000"/>
              </a:lnSpc>
              <a:spcBef>
                <a:spcPts val="100"/>
              </a:spcBef>
            </a:pPr>
            <a:r>
              <a:rPr spc="-10" dirty="0"/>
              <a:t>Acknowledgements</a:t>
            </a:r>
          </a:p>
        </p:txBody>
      </p:sp>
      <p:sp>
        <p:nvSpPr>
          <p:cNvPr id="4" name="object 4"/>
          <p:cNvSpPr/>
          <p:nvPr/>
        </p:nvSpPr>
        <p:spPr>
          <a:xfrm>
            <a:off x="6724586" y="1821962"/>
            <a:ext cx="1031070" cy="103107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886927" y="1878881"/>
            <a:ext cx="916813" cy="916813"/>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6814493" y="2795692"/>
            <a:ext cx="1989246" cy="1333573"/>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6892631" y="3867010"/>
            <a:ext cx="1794168" cy="956888"/>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6773862" y="4734686"/>
            <a:ext cx="2163269" cy="608420"/>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6924191" y="5493541"/>
            <a:ext cx="1946842" cy="334950"/>
          </a:xfrm>
          <a:prstGeom prst="rect">
            <a:avLst/>
          </a:prstGeom>
          <a:blipFill>
            <a:blip r:embed="rId7" cstate="print"/>
            <a:stretch>
              <a:fillRect/>
            </a:stretch>
          </a:blipFill>
        </p:spPr>
        <p:txBody>
          <a:bodyPr wrap="square" lIns="0" tIns="0" rIns="0" bIns="0" rtlCol="0"/>
          <a:lstStyle/>
          <a:p>
            <a:endParaRPr/>
          </a:p>
        </p:txBody>
      </p:sp>
      <p:sp>
        <p:nvSpPr>
          <p:cNvPr id="10" name="object 10"/>
          <p:cNvSpPr txBox="1"/>
          <p:nvPr/>
        </p:nvSpPr>
        <p:spPr>
          <a:xfrm>
            <a:off x="727876" y="1407125"/>
            <a:ext cx="3489960" cy="5598969"/>
          </a:xfrm>
          <a:prstGeom prst="rect">
            <a:avLst/>
          </a:prstGeom>
        </p:spPr>
        <p:txBody>
          <a:bodyPr vert="horz" wrap="square" lIns="0" tIns="12700" rIns="0" bIns="0" rtlCol="0">
            <a:spAutoFit/>
          </a:bodyPr>
          <a:lstStyle/>
          <a:p>
            <a:pPr marL="12700">
              <a:lnSpc>
                <a:spcPts val="2145"/>
              </a:lnSpc>
              <a:spcBef>
                <a:spcPts val="100"/>
              </a:spcBef>
            </a:pPr>
            <a:r>
              <a:rPr sz="1600" b="1" spc="-5" dirty="0">
                <a:latin typeface="Calibri"/>
                <a:cs typeface="Calibri"/>
              </a:rPr>
              <a:t>Beck </a:t>
            </a:r>
            <a:r>
              <a:rPr sz="1600" b="1" spc="-15" dirty="0">
                <a:latin typeface="Calibri"/>
                <a:cs typeface="Calibri"/>
              </a:rPr>
              <a:t>Research</a:t>
            </a:r>
            <a:r>
              <a:rPr sz="1600" b="1" spc="0" dirty="0">
                <a:latin typeface="Calibri"/>
                <a:cs typeface="Calibri"/>
              </a:rPr>
              <a:t> </a:t>
            </a:r>
            <a:r>
              <a:rPr sz="1600" b="1" spc="-5" dirty="0">
                <a:latin typeface="Calibri"/>
                <a:cs typeface="Calibri"/>
              </a:rPr>
              <a:t>Lab</a:t>
            </a:r>
            <a:endParaRPr sz="1600" dirty="0">
              <a:latin typeface="Calibri"/>
              <a:cs typeface="Calibri"/>
            </a:endParaRPr>
          </a:p>
          <a:p>
            <a:pPr marL="298450" indent="-285750">
              <a:lnSpc>
                <a:spcPts val="2145"/>
              </a:lnSpc>
              <a:buFont typeface="Arial"/>
              <a:buChar char="•"/>
              <a:tabLst>
                <a:tab pos="297815" algn="l"/>
                <a:tab pos="298450" algn="l"/>
              </a:tabLst>
            </a:pPr>
            <a:r>
              <a:rPr sz="1600" spc="-15" dirty="0">
                <a:latin typeface="Calibri"/>
                <a:cs typeface="Calibri"/>
              </a:rPr>
              <a:t>Pearl </a:t>
            </a:r>
            <a:r>
              <a:rPr sz="1600" spc="-5" dirty="0">
                <a:latin typeface="Calibri"/>
                <a:cs typeface="Calibri"/>
              </a:rPr>
              <a:t>Philip (ChemE,</a:t>
            </a:r>
            <a:r>
              <a:rPr sz="1600" spc="25" dirty="0">
                <a:latin typeface="Calibri"/>
                <a:cs typeface="Calibri"/>
              </a:rPr>
              <a:t> </a:t>
            </a:r>
            <a:r>
              <a:rPr sz="1600" spc="-5" dirty="0">
                <a:latin typeface="Calibri"/>
                <a:cs typeface="Calibri"/>
              </a:rPr>
              <a:t>GSK)</a:t>
            </a:r>
            <a:endParaRPr sz="1600" dirty="0">
              <a:latin typeface="Calibri"/>
              <a:cs typeface="Calibri"/>
            </a:endParaRPr>
          </a:p>
          <a:p>
            <a:pPr marL="298450" indent="-285750">
              <a:lnSpc>
                <a:spcPct val="100000"/>
              </a:lnSpc>
              <a:spcBef>
                <a:spcPts val="5"/>
              </a:spcBef>
              <a:buFont typeface="Arial"/>
              <a:buChar char="•"/>
              <a:tabLst>
                <a:tab pos="297815" algn="l"/>
                <a:tab pos="298450" algn="l"/>
              </a:tabLst>
            </a:pPr>
            <a:r>
              <a:rPr sz="1600" spc="-5" dirty="0">
                <a:latin typeface="Calibri"/>
                <a:cs typeface="Calibri"/>
              </a:rPr>
              <a:t>Rahul </a:t>
            </a:r>
            <a:r>
              <a:rPr sz="1600" spc="-10" dirty="0">
                <a:latin typeface="Calibri"/>
                <a:cs typeface="Calibri"/>
              </a:rPr>
              <a:t>Avadhoot</a:t>
            </a:r>
            <a:r>
              <a:rPr sz="1600" spc="-5" dirty="0">
                <a:latin typeface="Calibri"/>
                <a:cs typeface="Calibri"/>
              </a:rPr>
              <a:t> (ChemE)</a:t>
            </a:r>
            <a:endParaRPr sz="1600" dirty="0">
              <a:latin typeface="Calibri"/>
              <a:cs typeface="Calibri"/>
            </a:endParaRPr>
          </a:p>
          <a:p>
            <a:pPr marL="298450" indent="-285750">
              <a:lnSpc>
                <a:spcPct val="100000"/>
              </a:lnSpc>
              <a:spcBef>
                <a:spcPts val="5"/>
              </a:spcBef>
              <a:buFont typeface="Arial"/>
              <a:buChar char="•"/>
              <a:tabLst>
                <a:tab pos="297815" algn="l"/>
                <a:tab pos="298450" algn="l"/>
              </a:tabLst>
            </a:pPr>
            <a:r>
              <a:rPr sz="1600" spc="-10" dirty="0">
                <a:latin typeface="Calibri"/>
                <a:cs typeface="Calibri"/>
              </a:rPr>
              <a:t>Jiayuan </a:t>
            </a:r>
            <a:r>
              <a:rPr sz="1600" dirty="0">
                <a:latin typeface="Calibri"/>
                <a:cs typeface="Calibri"/>
              </a:rPr>
              <a:t>Guo</a:t>
            </a:r>
            <a:r>
              <a:rPr sz="1600" spc="10" dirty="0">
                <a:latin typeface="Calibri"/>
                <a:cs typeface="Calibri"/>
              </a:rPr>
              <a:t> </a:t>
            </a:r>
            <a:r>
              <a:rPr sz="1600" spc="-5" dirty="0">
                <a:latin typeface="Calibri"/>
                <a:cs typeface="Calibri"/>
              </a:rPr>
              <a:t>(ChemE)</a:t>
            </a:r>
            <a:endParaRPr sz="1600" dirty="0">
              <a:latin typeface="Calibri"/>
              <a:cs typeface="Calibri"/>
            </a:endParaRPr>
          </a:p>
          <a:p>
            <a:pPr marL="298450" indent="-285750">
              <a:lnSpc>
                <a:spcPct val="100000"/>
              </a:lnSpc>
              <a:spcBef>
                <a:spcPts val="10"/>
              </a:spcBef>
              <a:buFont typeface="Arial"/>
              <a:buChar char="•"/>
              <a:tabLst>
                <a:tab pos="297815" algn="l"/>
                <a:tab pos="298450" algn="l"/>
              </a:tabLst>
            </a:pPr>
            <a:r>
              <a:rPr sz="1600" spc="-20" dirty="0">
                <a:latin typeface="Calibri"/>
                <a:cs typeface="Calibri"/>
              </a:rPr>
              <a:t>Alexey </a:t>
            </a:r>
            <a:r>
              <a:rPr sz="1600" spc="-5" dirty="0">
                <a:latin typeface="Calibri"/>
                <a:cs typeface="Calibri"/>
              </a:rPr>
              <a:t>Gilman (ChemE,</a:t>
            </a:r>
            <a:r>
              <a:rPr sz="1600" spc="25" dirty="0">
                <a:latin typeface="Calibri"/>
                <a:cs typeface="Calibri"/>
              </a:rPr>
              <a:t> </a:t>
            </a:r>
            <a:r>
              <a:rPr sz="1600" spc="-5" dirty="0">
                <a:latin typeface="Calibri"/>
                <a:cs typeface="Calibri"/>
              </a:rPr>
              <a:t>PhD)</a:t>
            </a:r>
            <a:endParaRPr sz="1600" dirty="0">
              <a:latin typeface="Calibri"/>
              <a:cs typeface="Calibri"/>
            </a:endParaRPr>
          </a:p>
          <a:p>
            <a:pPr marL="12700">
              <a:lnSpc>
                <a:spcPts val="2145"/>
              </a:lnSpc>
              <a:spcBef>
                <a:spcPts val="1780"/>
              </a:spcBef>
            </a:pPr>
            <a:r>
              <a:rPr sz="1600" b="1" spc="-5" dirty="0">
                <a:latin typeface="Calibri"/>
                <a:cs typeface="Calibri"/>
              </a:rPr>
              <a:t>Gut </a:t>
            </a:r>
            <a:r>
              <a:rPr sz="1600" b="1" spc="-10" dirty="0">
                <a:latin typeface="Calibri"/>
                <a:cs typeface="Calibri"/>
              </a:rPr>
              <a:t>microbiome </a:t>
            </a:r>
            <a:r>
              <a:rPr sz="1600" b="1" dirty="0">
                <a:latin typeface="Calibri"/>
                <a:cs typeface="Calibri"/>
              </a:rPr>
              <a:t>&amp; </a:t>
            </a:r>
            <a:r>
              <a:rPr sz="1600" b="1" spc="-5" dirty="0">
                <a:latin typeface="Calibri"/>
                <a:cs typeface="Calibri"/>
              </a:rPr>
              <a:t>health</a:t>
            </a:r>
            <a:endParaRPr sz="1600" dirty="0">
              <a:latin typeface="Calibri"/>
              <a:cs typeface="Calibri"/>
            </a:endParaRPr>
          </a:p>
          <a:p>
            <a:pPr marL="298450" indent="-285750">
              <a:lnSpc>
                <a:spcPts val="2145"/>
              </a:lnSpc>
              <a:buFont typeface="Arial"/>
              <a:buChar char="•"/>
              <a:tabLst>
                <a:tab pos="297815" algn="l"/>
                <a:tab pos="298450" algn="l"/>
              </a:tabLst>
            </a:pPr>
            <a:r>
              <a:rPr sz="1600" spc="-5" dirty="0">
                <a:latin typeface="Calibri"/>
                <a:cs typeface="Calibri"/>
              </a:rPr>
              <a:t>Jisun </a:t>
            </a:r>
            <a:r>
              <a:rPr sz="1600" spc="-15" dirty="0">
                <a:latin typeface="Calibri"/>
                <a:cs typeface="Calibri"/>
              </a:rPr>
              <a:t>Paik </a:t>
            </a:r>
            <a:r>
              <a:rPr sz="1600" spc="-10" dirty="0">
                <a:latin typeface="Calibri"/>
                <a:cs typeface="Calibri"/>
              </a:rPr>
              <a:t>(Comparative</a:t>
            </a:r>
            <a:r>
              <a:rPr sz="1600" spc="25" dirty="0">
                <a:latin typeface="Calibri"/>
                <a:cs typeface="Calibri"/>
              </a:rPr>
              <a:t> </a:t>
            </a:r>
            <a:r>
              <a:rPr sz="1600" spc="-5" dirty="0">
                <a:latin typeface="Calibri"/>
                <a:cs typeface="Calibri"/>
              </a:rPr>
              <a:t>Medicine)</a:t>
            </a:r>
            <a:endParaRPr sz="1600" dirty="0">
              <a:latin typeface="Calibri"/>
              <a:cs typeface="Calibri"/>
            </a:endParaRPr>
          </a:p>
          <a:p>
            <a:pPr marL="27940">
              <a:lnSpc>
                <a:spcPts val="2145"/>
              </a:lnSpc>
              <a:spcBef>
                <a:spcPts val="1480"/>
              </a:spcBef>
            </a:pPr>
            <a:r>
              <a:rPr sz="1600" b="1" spc="-10" dirty="0">
                <a:latin typeface="Calibri"/>
                <a:cs typeface="Calibri"/>
              </a:rPr>
              <a:t>Showcase </a:t>
            </a:r>
            <a:r>
              <a:rPr sz="1600" b="1" spc="-15" dirty="0">
                <a:latin typeface="Calibri"/>
                <a:cs typeface="Calibri"/>
              </a:rPr>
              <a:t>examples</a:t>
            </a:r>
            <a:endParaRPr sz="1600" dirty="0">
              <a:latin typeface="Calibri"/>
              <a:cs typeface="Calibri"/>
            </a:endParaRPr>
          </a:p>
          <a:p>
            <a:pPr marL="313690" indent="-285750">
              <a:lnSpc>
                <a:spcPts val="2145"/>
              </a:lnSpc>
              <a:buFont typeface="Arial"/>
              <a:buChar char="•"/>
              <a:tabLst>
                <a:tab pos="313690" algn="l"/>
                <a:tab pos="314325" algn="l"/>
              </a:tabLst>
            </a:pPr>
            <a:r>
              <a:rPr sz="1600" spc="-10" dirty="0">
                <a:latin typeface="Calibri"/>
                <a:cs typeface="Calibri"/>
              </a:rPr>
              <a:t>Elizabeth </a:t>
            </a:r>
            <a:r>
              <a:rPr sz="1600" dirty="0">
                <a:latin typeface="Calibri"/>
                <a:cs typeface="Calibri"/>
              </a:rPr>
              <a:t>Nance</a:t>
            </a:r>
            <a:r>
              <a:rPr sz="1600" spc="25" dirty="0">
                <a:latin typeface="Calibri"/>
                <a:cs typeface="Calibri"/>
              </a:rPr>
              <a:t> </a:t>
            </a:r>
            <a:r>
              <a:rPr sz="1600" spc="-5" dirty="0">
                <a:latin typeface="Calibri"/>
                <a:cs typeface="Calibri"/>
              </a:rPr>
              <a:t>(ChemE)</a:t>
            </a:r>
            <a:endParaRPr sz="1600" dirty="0">
              <a:latin typeface="Calibri"/>
              <a:cs typeface="Calibri"/>
            </a:endParaRPr>
          </a:p>
          <a:p>
            <a:pPr marL="770890" lvl="1" indent="-285750">
              <a:lnSpc>
                <a:spcPct val="100000"/>
              </a:lnSpc>
              <a:spcBef>
                <a:spcPts val="5"/>
              </a:spcBef>
              <a:buFont typeface="Arial"/>
              <a:buChar char="•"/>
              <a:tabLst>
                <a:tab pos="770890" algn="l"/>
                <a:tab pos="771525" algn="l"/>
              </a:tabLst>
            </a:pPr>
            <a:r>
              <a:rPr sz="1600" spc="-5" dirty="0">
                <a:latin typeface="Calibri"/>
                <a:cs typeface="Calibri"/>
              </a:rPr>
              <a:t>Chad Curtis</a:t>
            </a:r>
            <a:r>
              <a:rPr sz="1600" spc="5" dirty="0">
                <a:latin typeface="Calibri"/>
                <a:cs typeface="Calibri"/>
              </a:rPr>
              <a:t> </a:t>
            </a:r>
            <a:r>
              <a:rPr sz="1600" spc="-5" dirty="0">
                <a:latin typeface="Calibri"/>
                <a:cs typeface="Calibri"/>
              </a:rPr>
              <a:t>(ChemE)</a:t>
            </a:r>
            <a:endParaRPr sz="1600" dirty="0">
              <a:latin typeface="Calibri"/>
              <a:cs typeface="Calibri"/>
            </a:endParaRPr>
          </a:p>
          <a:p>
            <a:pPr marL="770890" lvl="1" indent="-285750">
              <a:lnSpc>
                <a:spcPct val="100000"/>
              </a:lnSpc>
              <a:spcBef>
                <a:spcPts val="5"/>
              </a:spcBef>
              <a:buFont typeface="Arial"/>
              <a:buChar char="•"/>
              <a:tabLst>
                <a:tab pos="770890" algn="l"/>
                <a:tab pos="771525" algn="l"/>
              </a:tabLst>
            </a:pPr>
            <a:r>
              <a:rPr sz="1600" spc="-20" dirty="0">
                <a:latin typeface="Calibri"/>
                <a:cs typeface="Calibri"/>
              </a:rPr>
              <a:t>Mike </a:t>
            </a:r>
            <a:r>
              <a:rPr sz="1600" spc="-5" dirty="0">
                <a:latin typeface="Calibri"/>
                <a:cs typeface="Calibri"/>
              </a:rPr>
              <a:t>McKenna</a:t>
            </a:r>
            <a:r>
              <a:rPr sz="1600" spc="15" dirty="0">
                <a:latin typeface="Calibri"/>
                <a:cs typeface="Calibri"/>
              </a:rPr>
              <a:t> </a:t>
            </a:r>
            <a:r>
              <a:rPr sz="1600" spc="-5" dirty="0">
                <a:latin typeface="Calibri"/>
                <a:cs typeface="Calibri"/>
              </a:rPr>
              <a:t>(ChemE)</a:t>
            </a:r>
            <a:endParaRPr sz="1600" dirty="0">
              <a:latin typeface="Calibri"/>
              <a:cs typeface="Calibri"/>
            </a:endParaRPr>
          </a:p>
          <a:p>
            <a:pPr marL="313690" indent="-285750">
              <a:lnSpc>
                <a:spcPct val="100000"/>
              </a:lnSpc>
              <a:spcBef>
                <a:spcPts val="10"/>
              </a:spcBef>
              <a:buFont typeface="Arial"/>
              <a:buChar char="•"/>
              <a:tabLst>
                <a:tab pos="313690" algn="l"/>
                <a:tab pos="314325" algn="l"/>
              </a:tabLst>
            </a:pPr>
            <a:r>
              <a:rPr sz="1600" spc="-25" dirty="0">
                <a:latin typeface="Calibri"/>
                <a:cs typeface="Calibri"/>
              </a:rPr>
              <a:t>Wes </a:t>
            </a:r>
            <a:r>
              <a:rPr sz="1600" spc="-35" dirty="0">
                <a:latin typeface="Calibri"/>
                <a:cs typeface="Calibri"/>
              </a:rPr>
              <a:t>Tatum</a:t>
            </a:r>
            <a:r>
              <a:rPr sz="1600" spc="15" dirty="0">
                <a:latin typeface="Calibri"/>
                <a:cs typeface="Calibri"/>
              </a:rPr>
              <a:t> </a:t>
            </a:r>
            <a:r>
              <a:rPr sz="1600" spc="-5" dirty="0">
                <a:latin typeface="Calibri"/>
                <a:cs typeface="Calibri"/>
              </a:rPr>
              <a:t>(MSE)</a:t>
            </a:r>
            <a:endParaRPr sz="1600" dirty="0">
              <a:latin typeface="Calibri"/>
              <a:cs typeface="Calibri"/>
            </a:endParaRPr>
          </a:p>
          <a:p>
            <a:pPr marL="770890" lvl="1" indent="-285750">
              <a:lnSpc>
                <a:spcPts val="2145"/>
              </a:lnSpc>
              <a:spcBef>
                <a:spcPts val="5"/>
              </a:spcBef>
              <a:buFont typeface="Arial"/>
              <a:buChar char="•"/>
              <a:tabLst>
                <a:tab pos="770890" algn="l"/>
                <a:tab pos="771525" algn="l"/>
              </a:tabLst>
            </a:pPr>
            <a:r>
              <a:rPr sz="1600" spc="-5" dirty="0">
                <a:latin typeface="Calibri"/>
                <a:cs typeface="Calibri"/>
              </a:rPr>
              <a:t>Luscombe</a:t>
            </a:r>
            <a:r>
              <a:rPr sz="1600" spc="0" dirty="0">
                <a:latin typeface="Calibri"/>
                <a:cs typeface="Calibri"/>
              </a:rPr>
              <a:t> </a:t>
            </a:r>
            <a:r>
              <a:rPr sz="1600" spc="-5" dirty="0">
                <a:latin typeface="Calibri"/>
                <a:cs typeface="Calibri"/>
              </a:rPr>
              <a:t>(</a:t>
            </a:r>
            <a:r>
              <a:rPr lang="en-US" sz="1600" spc="-5" dirty="0">
                <a:latin typeface="Calibri"/>
                <a:cs typeface="Calibri"/>
              </a:rPr>
              <a:t>MSE</a:t>
            </a:r>
            <a:r>
              <a:rPr sz="1600" spc="-5" dirty="0">
                <a:latin typeface="Calibri"/>
                <a:cs typeface="Calibri"/>
              </a:rPr>
              <a:t>)</a:t>
            </a:r>
            <a:endParaRPr lang="en-US" sz="1600" spc="-5" dirty="0">
              <a:latin typeface="Calibri"/>
              <a:cs typeface="Calibri"/>
            </a:endParaRPr>
          </a:p>
          <a:p>
            <a:pPr marL="313690" indent="-285750">
              <a:lnSpc>
                <a:spcPct val="100000"/>
              </a:lnSpc>
              <a:spcBef>
                <a:spcPts val="10"/>
              </a:spcBef>
              <a:buFont typeface="Arial"/>
              <a:buChar char="•"/>
              <a:tabLst>
                <a:tab pos="313690" algn="l"/>
                <a:tab pos="314325" algn="l"/>
              </a:tabLst>
            </a:pPr>
            <a:r>
              <a:rPr lang="it-IT" sz="1600" spc="-25" dirty="0">
                <a:cs typeface="Calibri"/>
              </a:rPr>
              <a:t>Jimin Qian </a:t>
            </a:r>
            <a:r>
              <a:rPr lang="it-IT" sz="1600" spc="-5" dirty="0">
                <a:cs typeface="Calibri"/>
              </a:rPr>
              <a:t>(MSE)</a:t>
            </a:r>
            <a:endParaRPr lang="it-IT" sz="1600" dirty="0">
              <a:cs typeface="Calibri"/>
            </a:endParaRPr>
          </a:p>
          <a:p>
            <a:pPr marL="770890" lvl="1" indent="-285750">
              <a:lnSpc>
                <a:spcPts val="2145"/>
              </a:lnSpc>
              <a:spcBef>
                <a:spcPts val="5"/>
              </a:spcBef>
              <a:buFont typeface="Arial"/>
              <a:buChar char="•"/>
              <a:tabLst>
                <a:tab pos="770890" algn="l"/>
                <a:tab pos="771525" algn="l"/>
              </a:tabLst>
            </a:pPr>
            <a:r>
              <a:rPr lang="it-IT" sz="1600" spc="-5" dirty="0">
                <a:cs typeface="Calibri"/>
              </a:rPr>
              <a:t>Fumio &amp; Huang</a:t>
            </a:r>
            <a:r>
              <a:rPr lang="it-IT" sz="1600" dirty="0">
                <a:cs typeface="Calibri"/>
              </a:rPr>
              <a:t> </a:t>
            </a:r>
            <a:r>
              <a:rPr lang="it-IT" sz="1600" spc="-5" dirty="0">
                <a:cs typeface="Calibri"/>
              </a:rPr>
              <a:t>(MSE)</a:t>
            </a:r>
            <a:endParaRPr sz="1600" dirty="0">
              <a:latin typeface="Calibri"/>
              <a:cs typeface="Calibri"/>
            </a:endParaRPr>
          </a:p>
          <a:p>
            <a:pPr marL="313690" indent="-285750">
              <a:lnSpc>
                <a:spcPts val="2145"/>
              </a:lnSpc>
              <a:buFont typeface="Arial"/>
              <a:buChar char="•"/>
              <a:tabLst>
                <a:tab pos="313690" algn="l"/>
                <a:tab pos="314325" algn="l"/>
              </a:tabLst>
            </a:pPr>
            <a:r>
              <a:rPr sz="1600" spc="-15" dirty="0">
                <a:latin typeface="Calibri"/>
                <a:cs typeface="Calibri"/>
              </a:rPr>
              <a:t>Jay </a:t>
            </a:r>
            <a:r>
              <a:rPr sz="1600" spc="-10" dirty="0">
                <a:latin typeface="Calibri"/>
                <a:cs typeface="Calibri"/>
              </a:rPr>
              <a:t>Rutherford</a:t>
            </a:r>
            <a:r>
              <a:rPr sz="1600" spc="10" dirty="0">
                <a:latin typeface="Calibri"/>
                <a:cs typeface="Calibri"/>
              </a:rPr>
              <a:t> </a:t>
            </a:r>
            <a:r>
              <a:rPr sz="1600" spc="-5" dirty="0">
                <a:latin typeface="Calibri"/>
                <a:cs typeface="Calibri"/>
              </a:rPr>
              <a:t>(ChemE)</a:t>
            </a:r>
            <a:endParaRPr sz="1600" dirty="0">
              <a:latin typeface="Calibri"/>
              <a:cs typeface="Calibri"/>
            </a:endParaRPr>
          </a:p>
          <a:p>
            <a:pPr marL="770890" lvl="1" indent="-285750">
              <a:lnSpc>
                <a:spcPct val="100000"/>
              </a:lnSpc>
              <a:spcBef>
                <a:spcPts val="5"/>
              </a:spcBef>
              <a:buFont typeface="Arial"/>
              <a:buChar char="•"/>
              <a:tabLst>
                <a:tab pos="770890" algn="l"/>
                <a:tab pos="771525" algn="l"/>
              </a:tabLst>
            </a:pPr>
            <a:r>
              <a:rPr sz="1600" spc="-10" dirty="0">
                <a:latin typeface="Calibri"/>
                <a:cs typeface="Calibri"/>
              </a:rPr>
              <a:t>Posner </a:t>
            </a:r>
            <a:r>
              <a:rPr sz="1600" dirty="0">
                <a:latin typeface="Calibri"/>
                <a:cs typeface="Calibri"/>
              </a:rPr>
              <a:t>(ChemE +</a:t>
            </a:r>
            <a:r>
              <a:rPr sz="1600" spc="-5" dirty="0">
                <a:latin typeface="Calibri"/>
                <a:cs typeface="Calibri"/>
              </a:rPr>
              <a:t> MechE)</a:t>
            </a:r>
            <a:endParaRPr sz="1600" dirty="0">
              <a:latin typeface="Calibri"/>
              <a:cs typeface="Calibri"/>
            </a:endParaRPr>
          </a:p>
          <a:p>
            <a:pPr marL="313690" indent="-285750">
              <a:lnSpc>
                <a:spcPct val="100000"/>
              </a:lnSpc>
              <a:spcBef>
                <a:spcPts val="5"/>
              </a:spcBef>
              <a:buFont typeface="Arial"/>
              <a:buChar char="•"/>
              <a:tabLst>
                <a:tab pos="313690" algn="l"/>
                <a:tab pos="314325" algn="l"/>
              </a:tabLst>
            </a:pPr>
            <a:r>
              <a:rPr sz="1600" spc="-15" dirty="0">
                <a:latin typeface="Calibri"/>
                <a:cs typeface="Calibri"/>
              </a:rPr>
              <a:t>Blake </a:t>
            </a:r>
            <a:r>
              <a:rPr sz="1600" dirty="0">
                <a:latin typeface="Calibri"/>
                <a:cs typeface="Calibri"/>
              </a:rPr>
              <a:t>Hough </a:t>
            </a:r>
            <a:r>
              <a:rPr sz="1600" spc="-5" dirty="0">
                <a:latin typeface="Calibri"/>
                <a:cs typeface="Calibri"/>
              </a:rPr>
              <a:t>(ChemE,</a:t>
            </a:r>
            <a:r>
              <a:rPr sz="1600" spc="15" dirty="0">
                <a:latin typeface="Calibri"/>
                <a:cs typeface="Calibri"/>
              </a:rPr>
              <a:t> </a:t>
            </a:r>
            <a:r>
              <a:rPr sz="1600" spc="-5" dirty="0">
                <a:latin typeface="Calibri"/>
                <a:cs typeface="Calibri"/>
              </a:rPr>
              <a:t>PhD)</a:t>
            </a:r>
            <a:endParaRPr sz="1600" dirty="0">
              <a:latin typeface="Calibri"/>
              <a:cs typeface="Calibri"/>
            </a:endParaRPr>
          </a:p>
          <a:p>
            <a:pPr marL="770890" lvl="1" indent="-285750">
              <a:lnSpc>
                <a:spcPct val="100000"/>
              </a:lnSpc>
              <a:spcBef>
                <a:spcPts val="10"/>
              </a:spcBef>
              <a:buFont typeface="Arial"/>
              <a:buChar char="•"/>
              <a:tabLst>
                <a:tab pos="770890" algn="l"/>
                <a:tab pos="771525" algn="l"/>
              </a:tabLst>
            </a:pPr>
            <a:r>
              <a:rPr sz="1600" spc="-5" dirty="0">
                <a:latin typeface="Calibri"/>
                <a:cs typeface="Calibri"/>
              </a:rPr>
              <a:t>Pfaendtner </a:t>
            </a:r>
            <a:r>
              <a:rPr sz="1600" dirty="0">
                <a:latin typeface="Calibri"/>
                <a:cs typeface="Calibri"/>
              </a:rPr>
              <a:t>&amp;</a:t>
            </a:r>
            <a:r>
              <a:rPr sz="1600" spc="-5" dirty="0">
                <a:latin typeface="Calibri"/>
                <a:cs typeface="Calibri"/>
              </a:rPr>
              <a:t> </a:t>
            </a:r>
            <a:r>
              <a:rPr sz="1600" spc="-10" dirty="0">
                <a:latin typeface="Calibri"/>
                <a:cs typeface="Calibri"/>
              </a:rPr>
              <a:t>Schwartz</a:t>
            </a:r>
            <a:endParaRPr lang="en-US" sz="1600" spc="-10" dirty="0">
              <a:latin typeface="Calibri"/>
              <a:cs typeface="Calibri"/>
            </a:endParaRPr>
          </a:p>
          <a:p>
            <a:pPr marL="485140" lvl="1">
              <a:lnSpc>
                <a:spcPct val="100000"/>
              </a:lnSpc>
              <a:spcBef>
                <a:spcPts val="10"/>
              </a:spcBef>
              <a:tabLst>
                <a:tab pos="770890" algn="l"/>
                <a:tab pos="771525" algn="l"/>
              </a:tabLst>
            </a:pPr>
            <a:endParaRPr sz="1800" dirty="0">
              <a:latin typeface="Calibri"/>
              <a:cs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2B71F-66A7-4281-86A8-D35B41B42AD3}"/>
              </a:ext>
            </a:extLst>
          </p:cNvPr>
          <p:cNvSpPr>
            <a:spLocks noGrp="1"/>
          </p:cNvSpPr>
          <p:nvPr>
            <p:ph type="title"/>
          </p:nvPr>
        </p:nvSpPr>
        <p:spPr/>
        <p:txBody>
          <a:bodyPr/>
          <a:lstStyle/>
          <a:p>
            <a:r>
              <a:rPr lang="en-US" dirty="0"/>
              <a:t>About Stéphanie Valleau</a:t>
            </a:r>
          </a:p>
        </p:txBody>
      </p:sp>
      <p:pic>
        <p:nvPicPr>
          <p:cNvPr id="11" name="Picture 10">
            <a:extLst>
              <a:ext uri="{FF2B5EF4-FFF2-40B4-BE49-F238E27FC236}">
                <a16:creationId xmlns:a16="http://schemas.microsoft.com/office/drawing/2014/main" id="{A2099D62-56FB-8D44-B71F-9E06DA76F033}"/>
              </a:ext>
            </a:extLst>
          </p:cNvPr>
          <p:cNvPicPr>
            <a:picLocks noChangeAspect="1"/>
          </p:cNvPicPr>
          <p:nvPr/>
        </p:nvPicPr>
        <p:blipFill>
          <a:blip r:embed="rId2"/>
          <a:stretch>
            <a:fillRect/>
          </a:stretch>
        </p:blipFill>
        <p:spPr>
          <a:xfrm>
            <a:off x="457200" y="1768448"/>
            <a:ext cx="3906935" cy="2935262"/>
          </a:xfrm>
          <a:prstGeom prst="rect">
            <a:avLst/>
          </a:prstGeom>
        </p:spPr>
      </p:pic>
      <p:sp>
        <p:nvSpPr>
          <p:cNvPr id="6" name="TextBox 5">
            <a:extLst>
              <a:ext uri="{FF2B5EF4-FFF2-40B4-BE49-F238E27FC236}">
                <a16:creationId xmlns:a16="http://schemas.microsoft.com/office/drawing/2014/main" id="{9F8EB6C0-E5DB-0245-87DF-D291E845C7A3}"/>
              </a:ext>
            </a:extLst>
          </p:cNvPr>
          <p:cNvSpPr txBox="1"/>
          <p:nvPr/>
        </p:nvSpPr>
        <p:spPr>
          <a:xfrm>
            <a:off x="337280" y="4869416"/>
            <a:ext cx="4639456" cy="1092607"/>
          </a:xfrm>
          <a:prstGeom prst="rect">
            <a:avLst/>
          </a:prstGeom>
          <a:noFill/>
        </p:spPr>
        <p:txBody>
          <a:bodyPr wrap="square" rtlCol="0">
            <a:spAutoFit/>
          </a:bodyPr>
          <a:lstStyle/>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Office</a:t>
            </a:r>
            <a:r>
              <a:rPr lang="en-US" sz="2000" dirty="0">
                <a:latin typeface="Lato" panose="020F0502020204030203" pitchFamily="34" charset="0"/>
                <a:ea typeface="Lato" panose="020F0502020204030203" pitchFamily="34" charset="0"/>
                <a:cs typeface="Lato" panose="020F0502020204030203" pitchFamily="34" charset="0"/>
              </a:rPr>
              <a:t>: Zoom and Slack</a:t>
            </a:r>
          </a:p>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Email</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hlinkClick r:id="rId3"/>
              </a:rPr>
              <a:t>valleau+dsms@uw.edu</a:t>
            </a:r>
            <a:endParaRPr lang="en-US" sz="2000" dirty="0">
              <a:latin typeface="Lato" panose="020F0502020204030203" pitchFamily="34" charset="0"/>
              <a:ea typeface="Lato" panose="020F0502020204030203" pitchFamily="34" charset="0"/>
              <a:cs typeface="Lato" panose="020F0502020204030203" pitchFamily="34" charset="0"/>
            </a:endParaRPr>
          </a:p>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Group webpage: </a:t>
            </a:r>
            <a:r>
              <a:rPr lang="en-US" sz="2000" dirty="0">
                <a:latin typeface="Lato" panose="020F0502020204030203" pitchFamily="34" charset="0"/>
                <a:ea typeface="Lato" panose="020F0502020204030203" pitchFamily="34" charset="0"/>
                <a:cs typeface="Lato" panose="020F0502020204030203" pitchFamily="34" charset="0"/>
                <a:hlinkClick r:id="rId4"/>
              </a:rPr>
              <a:t>valleau-lab.com</a:t>
            </a:r>
            <a:endParaRPr lang="en-US" sz="2000" dirty="0">
              <a:latin typeface="Lato" panose="020F0502020204030203" pitchFamily="34" charset="0"/>
              <a:ea typeface="Lato" panose="020F0502020204030203" pitchFamily="34" charset="0"/>
              <a:cs typeface="Lato" panose="020F0502020204030203" pitchFamily="34" charset="0"/>
            </a:endParaRPr>
          </a:p>
        </p:txBody>
      </p:sp>
      <p:sp>
        <p:nvSpPr>
          <p:cNvPr id="5" name="Content Placeholder 4">
            <a:extLst>
              <a:ext uri="{FF2B5EF4-FFF2-40B4-BE49-F238E27FC236}">
                <a16:creationId xmlns:a16="http://schemas.microsoft.com/office/drawing/2014/main" id="{BCEBCA0E-9789-964F-8C61-F824673AC197}"/>
              </a:ext>
            </a:extLst>
          </p:cNvPr>
          <p:cNvSpPr>
            <a:spLocks noGrp="1"/>
          </p:cNvSpPr>
          <p:nvPr>
            <p:ph idx="1"/>
          </p:nvPr>
        </p:nvSpPr>
        <p:spPr>
          <a:xfrm>
            <a:off x="4572000" y="1673399"/>
            <a:ext cx="4114800" cy="4510456"/>
          </a:xfrm>
        </p:spPr>
        <p:txBody>
          <a:bodyPr>
            <a:normAutofit/>
          </a:bodyPr>
          <a:lstStyle/>
          <a:p>
            <a:r>
              <a:rPr lang="en-US" sz="2400" b="1" dirty="0"/>
              <a:t>Background</a:t>
            </a:r>
            <a:r>
              <a:rPr lang="en-US" sz="2400" dirty="0">
                <a:latin typeface="Lato" panose="020F0502020204030203" pitchFamily="34" charset="0"/>
                <a:ea typeface="Lato" panose="020F0502020204030203" pitchFamily="34" charset="0"/>
                <a:cs typeface="Lato" panose="020F0502020204030203" pitchFamily="34" charset="0"/>
              </a:rPr>
              <a:t> – Chemistry (BS), Chemical Physics (MS, PhD), Physics (AM), Computer science (Secondary field)</a:t>
            </a:r>
          </a:p>
          <a:p>
            <a:r>
              <a:rPr lang="en-US" sz="2400" b="1" dirty="0">
                <a:latin typeface="Lato" panose="020F0502020204030203" pitchFamily="34" charset="0"/>
                <a:ea typeface="Lato" panose="020F0502020204030203" pitchFamily="34" charset="0"/>
                <a:cs typeface="Lato" panose="020F0502020204030203" pitchFamily="34" charset="0"/>
              </a:rPr>
              <a:t>Research</a:t>
            </a:r>
            <a:r>
              <a:rPr lang="en-US" sz="2400" dirty="0">
                <a:latin typeface="Lato" panose="020F0502020204030203" pitchFamily="34" charset="0"/>
                <a:ea typeface="Lato" panose="020F0502020204030203" pitchFamily="34" charset="0"/>
                <a:cs typeface="Lato" panose="020F0502020204030203" pitchFamily="34" charset="0"/>
              </a:rPr>
              <a:t> – Solve chemical problems using computers (no gloves ;) ) – kinetics / exciton transport – from ab initio to ML predictions</a:t>
            </a:r>
          </a:p>
        </p:txBody>
      </p:sp>
    </p:spTree>
    <p:extLst>
      <p:ext uri="{BB962C8B-B14F-4D97-AF65-F5344CB8AC3E}">
        <p14:creationId xmlns:p14="http://schemas.microsoft.com/office/powerpoint/2010/main" val="4088569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F5F93-4C55-7442-9BCF-D61803B43FBA}"/>
              </a:ext>
            </a:extLst>
          </p:cNvPr>
          <p:cNvSpPr>
            <a:spLocks noGrp="1"/>
          </p:cNvSpPr>
          <p:nvPr>
            <p:ph type="title"/>
          </p:nvPr>
        </p:nvSpPr>
        <p:spPr/>
        <p:txBody>
          <a:bodyPr/>
          <a:lstStyle/>
          <a:p>
            <a:r>
              <a:rPr lang="en-US" dirty="0"/>
              <a:t>Data science + Kinetics</a:t>
            </a:r>
          </a:p>
        </p:txBody>
      </p:sp>
      <p:sp>
        <p:nvSpPr>
          <p:cNvPr id="3" name="Content Placeholder 2">
            <a:extLst>
              <a:ext uri="{FF2B5EF4-FFF2-40B4-BE49-F238E27FC236}">
                <a16:creationId xmlns:a16="http://schemas.microsoft.com/office/drawing/2014/main" id="{95664CBF-7AA8-C640-B448-200B6CB60272}"/>
              </a:ext>
            </a:extLst>
          </p:cNvPr>
          <p:cNvSpPr>
            <a:spLocks noGrp="1"/>
          </p:cNvSpPr>
          <p:nvPr>
            <p:ph idx="1"/>
          </p:nvPr>
        </p:nvSpPr>
        <p:spPr>
          <a:xfrm>
            <a:off x="457200" y="1753848"/>
            <a:ext cx="8229600" cy="4903523"/>
          </a:xfrm>
        </p:spPr>
        <p:txBody>
          <a:bodyPr>
            <a:normAutofit/>
          </a:bodyPr>
          <a:lstStyle/>
          <a:p>
            <a:pPr marL="0" indent="0" algn="ctr">
              <a:buNone/>
            </a:pPr>
            <a:r>
              <a:rPr lang="en-US" sz="2400" dirty="0"/>
              <a:t>Predict reactivity using machine learning, ML, algorithms – e.g. neural networks (large speedup – months to minutes)</a:t>
            </a:r>
          </a:p>
        </p:txBody>
      </p:sp>
      <p:pic>
        <p:nvPicPr>
          <p:cNvPr id="4" name="Picture 3">
            <a:extLst>
              <a:ext uri="{FF2B5EF4-FFF2-40B4-BE49-F238E27FC236}">
                <a16:creationId xmlns:a16="http://schemas.microsoft.com/office/drawing/2014/main" id="{C0A3AA4F-51F3-EC4A-BFBE-B26B13419CE2}"/>
              </a:ext>
            </a:extLst>
          </p:cNvPr>
          <p:cNvPicPr>
            <a:picLocks noChangeAspect="1"/>
          </p:cNvPicPr>
          <p:nvPr/>
        </p:nvPicPr>
        <p:blipFill>
          <a:blip r:embed="rId2"/>
          <a:stretch>
            <a:fillRect/>
          </a:stretch>
        </p:blipFill>
        <p:spPr>
          <a:xfrm>
            <a:off x="346368" y="3088326"/>
            <a:ext cx="4569632" cy="3489994"/>
          </a:xfrm>
          <a:prstGeom prst="rect">
            <a:avLst/>
          </a:prstGeom>
        </p:spPr>
      </p:pic>
      <p:sp>
        <p:nvSpPr>
          <p:cNvPr id="5" name="TextBox 4">
            <a:extLst>
              <a:ext uri="{FF2B5EF4-FFF2-40B4-BE49-F238E27FC236}">
                <a16:creationId xmlns:a16="http://schemas.microsoft.com/office/drawing/2014/main" id="{AEAFDA98-01F2-344B-A6D1-04A25E10D111}"/>
              </a:ext>
            </a:extLst>
          </p:cNvPr>
          <p:cNvSpPr txBox="1"/>
          <p:nvPr/>
        </p:nvSpPr>
        <p:spPr>
          <a:xfrm>
            <a:off x="1612145" y="2849251"/>
            <a:ext cx="2677336" cy="338554"/>
          </a:xfrm>
          <a:prstGeom prst="rect">
            <a:avLst/>
          </a:prstGeom>
          <a:noFill/>
        </p:spPr>
        <p:txBody>
          <a:bodyPr wrap="none" rtlCol="0">
            <a:spAutoFit/>
          </a:bodyPr>
          <a:lstStyle/>
          <a:p>
            <a:pPr algn="ctr"/>
            <a:r>
              <a:rPr lang="en-US" sz="16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Quantum rate constants [1]</a:t>
            </a:r>
          </a:p>
        </p:txBody>
      </p:sp>
      <p:pic>
        <p:nvPicPr>
          <p:cNvPr id="6" name="Content Placeholder 4">
            <a:extLst>
              <a:ext uri="{FF2B5EF4-FFF2-40B4-BE49-F238E27FC236}">
                <a16:creationId xmlns:a16="http://schemas.microsoft.com/office/drawing/2014/main" id="{6CCFDFD5-1441-6C46-86A0-AEA8838C1C04}"/>
              </a:ext>
            </a:extLst>
          </p:cNvPr>
          <p:cNvPicPr>
            <a:picLocks noChangeAspect="1"/>
          </p:cNvPicPr>
          <p:nvPr/>
        </p:nvPicPr>
        <p:blipFill rotWithShape="1">
          <a:blip r:embed="rId3"/>
          <a:srcRect t="2841" r="49837" b="45523"/>
          <a:stretch/>
        </p:blipFill>
        <p:spPr>
          <a:xfrm>
            <a:off x="5143884" y="2841196"/>
            <a:ext cx="3280588" cy="3489994"/>
          </a:xfrm>
          <a:prstGeom prst="rect">
            <a:avLst/>
          </a:prstGeom>
        </p:spPr>
      </p:pic>
      <p:sp>
        <p:nvSpPr>
          <p:cNvPr id="7" name="Rectangle 6">
            <a:extLst>
              <a:ext uri="{FF2B5EF4-FFF2-40B4-BE49-F238E27FC236}">
                <a16:creationId xmlns:a16="http://schemas.microsoft.com/office/drawing/2014/main" id="{9FB809E4-8C71-9C40-9F3C-82550325BF4D}"/>
              </a:ext>
            </a:extLst>
          </p:cNvPr>
          <p:cNvSpPr/>
          <p:nvPr/>
        </p:nvSpPr>
        <p:spPr>
          <a:xfrm>
            <a:off x="457200" y="6511178"/>
            <a:ext cx="6775076" cy="292388"/>
          </a:xfrm>
          <a:prstGeom prst="rect">
            <a:avLst/>
          </a:prstGeom>
        </p:spPr>
        <p:txBody>
          <a:bodyPr wrap="square">
            <a:spAutoFit/>
          </a:bodyPr>
          <a:lstStyle/>
          <a:p>
            <a:r>
              <a:rPr lang="en-US" sz="1300" dirty="0">
                <a:latin typeface="Helvetica Neue" panose="02000503000000020004" pitchFamily="2" charset="0"/>
                <a:ea typeface="Helvetica Neue" panose="02000503000000020004" pitchFamily="2" charset="0"/>
                <a:cs typeface="Helvetica Neue" panose="02000503000000020004" pitchFamily="2" charset="0"/>
              </a:rPr>
              <a:t>[1] </a:t>
            </a:r>
            <a:r>
              <a:rPr lang="en-US" sz="1300" dirty="0" err="1">
                <a:latin typeface="Helvetica Neue" panose="02000503000000020004" pitchFamily="2" charset="0"/>
                <a:ea typeface="Helvetica Neue" panose="02000503000000020004" pitchFamily="2" charset="0"/>
                <a:cs typeface="Helvetica Neue" panose="02000503000000020004" pitchFamily="2" charset="0"/>
              </a:rPr>
              <a:t>Komp</a:t>
            </a:r>
            <a:r>
              <a:rPr lang="en-US" sz="1300" dirty="0">
                <a:latin typeface="Helvetica Neue" panose="02000503000000020004" pitchFamily="2" charset="0"/>
                <a:ea typeface="Helvetica Neue" panose="02000503000000020004" pitchFamily="2" charset="0"/>
                <a:cs typeface="Helvetica Neue" panose="02000503000000020004" pitchFamily="2" charset="0"/>
              </a:rPr>
              <a:t>, E.; </a:t>
            </a:r>
            <a:r>
              <a:rPr lang="en-US" sz="1300" b="1" dirty="0">
                <a:latin typeface="Helvetica Neue" panose="02000503000000020004" pitchFamily="2" charset="0"/>
                <a:ea typeface="Helvetica Neue" panose="02000503000000020004" pitchFamily="2" charset="0"/>
                <a:cs typeface="Helvetica Neue" panose="02000503000000020004" pitchFamily="2" charset="0"/>
              </a:rPr>
              <a:t>Valleau, S. </a:t>
            </a:r>
            <a:r>
              <a:rPr lang="en-US" sz="1300" i="1" dirty="0">
                <a:latin typeface="Helvetica Neue" panose="02000503000000020004" pitchFamily="2" charset="0"/>
                <a:ea typeface="Helvetica Neue" panose="02000503000000020004" pitchFamily="2" charset="0"/>
                <a:cs typeface="Helvetica Neue" panose="02000503000000020004" pitchFamily="2" charset="0"/>
              </a:rPr>
              <a:t>J. Phys. Chem. A., </a:t>
            </a:r>
            <a:r>
              <a:rPr lang="en-US" sz="1300" dirty="0">
                <a:latin typeface="Helvetica Neue" panose="02000503000000020004" pitchFamily="2" charset="0"/>
                <a:ea typeface="Helvetica Neue" panose="02000503000000020004" pitchFamily="2" charset="0"/>
                <a:cs typeface="Helvetica Neue" panose="02000503000000020004" pitchFamily="2" charset="0"/>
              </a:rPr>
              <a:t>124, 41, 8607–8613, 2020</a:t>
            </a:r>
          </a:p>
        </p:txBody>
      </p:sp>
    </p:spTree>
    <p:extLst>
      <p:ext uri="{BB962C8B-B14F-4D97-AF65-F5344CB8AC3E}">
        <p14:creationId xmlns:p14="http://schemas.microsoft.com/office/powerpoint/2010/main" val="1013746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2B71F-66A7-4281-86A8-D35B41B42AD3}"/>
              </a:ext>
            </a:extLst>
          </p:cNvPr>
          <p:cNvSpPr>
            <a:spLocks noGrp="1"/>
          </p:cNvSpPr>
          <p:nvPr>
            <p:ph type="title"/>
          </p:nvPr>
        </p:nvSpPr>
        <p:spPr/>
        <p:txBody>
          <a:bodyPr/>
          <a:lstStyle/>
          <a:p>
            <a:r>
              <a:rPr lang="en-US" dirty="0"/>
              <a:t>About Dave Beck</a:t>
            </a:r>
          </a:p>
        </p:txBody>
      </p:sp>
      <p:sp>
        <p:nvSpPr>
          <p:cNvPr id="6" name="TextBox 5">
            <a:extLst>
              <a:ext uri="{FF2B5EF4-FFF2-40B4-BE49-F238E27FC236}">
                <a16:creationId xmlns:a16="http://schemas.microsoft.com/office/drawing/2014/main" id="{9F8EB6C0-E5DB-0245-87DF-D291E845C7A3}"/>
              </a:ext>
            </a:extLst>
          </p:cNvPr>
          <p:cNvSpPr txBox="1"/>
          <p:nvPr/>
        </p:nvSpPr>
        <p:spPr>
          <a:xfrm>
            <a:off x="341384" y="5651098"/>
            <a:ext cx="2550891" cy="746358"/>
          </a:xfrm>
          <a:prstGeom prst="rect">
            <a:avLst/>
          </a:prstGeom>
          <a:noFill/>
        </p:spPr>
        <p:txBody>
          <a:bodyPr wrap="none" rtlCol="0">
            <a:spAutoFit/>
          </a:bodyPr>
          <a:lstStyle/>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Office</a:t>
            </a:r>
            <a:r>
              <a:rPr lang="en-US" sz="2000" dirty="0">
                <a:latin typeface="Lato" panose="020F0502020204030203" pitchFamily="34" charset="0"/>
                <a:ea typeface="Lato" panose="020F0502020204030203" pitchFamily="34" charset="0"/>
                <a:cs typeface="Lato" panose="020F0502020204030203" pitchFamily="34" charset="0"/>
              </a:rPr>
              <a:t>: Zoom and Slack</a:t>
            </a:r>
          </a:p>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Email</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hlinkClick r:id="rId2"/>
              </a:rPr>
              <a:t>dacb@uw.edu</a:t>
            </a:r>
            <a:endParaRPr lang="en-US" sz="2000" dirty="0">
              <a:latin typeface="Lato" panose="020F0502020204030203" pitchFamily="34" charset="0"/>
              <a:ea typeface="Lato" panose="020F0502020204030203" pitchFamily="34" charset="0"/>
              <a:cs typeface="Lato" panose="020F0502020204030203" pitchFamily="34" charset="0"/>
            </a:endParaRPr>
          </a:p>
        </p:txBody>
      </p:sp>
      <p:sp>
        <p:nvSpPr>
          <p:cNvPr id="5" name="Content Placeholder 4">
            <a:extLst>
              <a:ext uri="{FF2B5EF4-FFF2-40B4-BE49-F238E27FC236}">
                <a16:creationId xmlns:a16="http://schemas.microsoft.com/office/drawing/2014/main" id="{D1525FFF-677D-8049-9D84-63D9F0F565B5}"/>
              </a:ext>
            </a:extLst>
          </p:cNvPr>
          <p:cNvSpPr>
            <a:spLocks noGrp="1"/>
          </p:cNvSpPr>
          <p:nvPr>
            <p:ph idx="1"/>
          </p:nvPr>
        </p:nvSpPr>
        <p:spPr>
          <a:xfrm>
            <a:off x="4572000" y="1673399"/>
            <a:ext cx="4114800" cy="4510456"/>
          </a:xfrm>
        </p:spPr>
        <p:txBody>
          <a:bodyPr>
            <a:normAutofit fontScale="92500" lnSpcReduction="10000"/>
          </a:bodyPr>
          <a:lstStyle/>
          <a:p>
            <a:r>
              <a:rPr lang="en-US" sz="2400" b="1" dirty="0"/>
              <a:t>Background</a:t>
            </a:r>
            <a:r>
              <a:rPr lang="en-US" sz="2400" dirty="0">
                <a:latin typeface="Lato" panose="020F0502020204030203" pitchFamily="34" charset="0"/>
                <a:ea typeface="Lato" panose="020F0502020204030203" pitchFamily="34" charset="0"/>
                <a:cs typeface="Lato" panose="020F0502020204030203" pitchFamily="34" charset="0"/>
              </a:rPr>
              <a:t> – Computer science, biology, chemistry (BS); Medicinal Chemistry (PhD); </a:t>
            </a:r>
            <a:r>
              <a:rPr lang="en-US" sz="2400" dirty="0" err="1">
                <a:latin typeface="Lato" panose="020F0502020204030203" pitchFamily="34" charset="0"/>
                <a:ea typeface="Lato" panose="020F0502020204030203" pitchFamily="34" charset="0"/>
                <a:cs typeface="Lato" panose="020F0502020204030203" pitchFamily="34" charset="0"/>
              </a:rPr>
              <a:t>BioE</a:t>
            </a:r>
            <a:r>
              <a:rPr lang="en-US" sz="2400" dirty="0">
                <a:latin typeface="Lato" panose="020F0502020204030203" pitchFamily="34" charset="0"/>
                <a:ea typeface="Lato" panose="020F0502020204030203" pitchFamily="34" charset="0"/>
                <a:cs typeface="Lato" panose="020F0502020204030203" pitchFamily="34" charset="0"/>
              </a:rPr>
              <a:t> (post-doc)</a:t>
            </a:r>
          </a:p>
          <a:p>
            <a:r>
              <a:rPr lang="en-US" sz="2400" b="1" dirty="0">
                <a:latin typeface="Lato" panose="020F0502020204030203" pitchFamily="34" charset="0"/>
                <a:ea typeface="Lato" panose="020F0502020204030203" pitchFamily="34" charset="0"/>
                <a:cs typeface="Lato" panose="020F0502020204030203" pitchFamily="34" charset="0"/>
              </a:rPr>
              <a:t>Research</a:t>
            </a:r>
            <a:r>
              <a:rPr lang="en-US" sz="2400" dirty="0">
                <a:latin typeface="Lato" panose="020F0502020204030203" pitchFamily="34" charset="0"/>
                <a:ea typeface="Lato" panose="020F0502020204030203" pitchFamily="34" charset="0"/>
                <a:cs typeface="Lato" panose="020F0502020204030203" pitchFamily="34" charset="0"/>
              </a:rPr>
              <a:t> – Molecular data science with applications in energy, environment and health. </a:t>
            </a:r>
            <a:r>
              <a:rPr lang="en-US" dirty="0"/>
              <a:t>Scientific software engineering for reproducibility.</a:t>
            </a:r>
            <a:endParaRPr lang="en-US" sz="2400" dirty="0">
              <a:latin typeface="Lato" panose="020F0502020204030203" pitchFamily="34" charset="0"/>
              <a:ea typeface="Lato" panose="020F0502020204030203" pitchFamily="34" charset="0"/>
              <a:cs typeface="Lato" panose="020F0502020204030203" pitchFamily="34" charset="0"/>
            </a:endParaRPr>
          </a:p>
          <a:p>
            <a:pPr lvl="1"/>
            <a:r>
              <a:rPr lang="en-US" dirty="0"/>
              <a:t>Molecular mechanics</a:t>
            </a:r>
          </a:p>
          <a:p>
            <a:pPr lvl="1"/>
            <a:r>
              <a:rPr lang="en-US" dirty="0"/>
              <a:t>*omics</a:t>
            </a:r>
          </a:p>
          <a:p>
            <a:pPr lvl="1"/>
            <a:r>
              <a:rPr lang="en-US" dirty="0">
                <a:latin typeface="Lato" panose="020F0502020204030203" pitchFamily="34" charset="0"/>
                <a:ea typeface="Lato" panose="020F0502020204030203" pitchFamily="34" charset="0"/>
                <a:cs typeface="Lato" panose="020F0502020204030203" pitchFamily="34" charset="0"/>
              </a:rPr>
              <a:t>ML in molecular settings</a:t>
            </a:r>
          </a:p>
        </p:txBody>
      </p:sp>
      <p:pic>
        <p:nvPicPr>
          <p:cNvPr id="3" name="Picture 2">
            <a:extLst>
              <a:ext uri="{FF2B5EF4-FFF2-40B4-BE49-F238E27FC236}">
                <a16:creationId xmlns:a16="http://schemas.microsoft.com/office/drawing/2014/main" id="{D93EC20C-42F8-864C-AEFD-123EF597F435}"/>
              </a:ext>
            </a:extLst>
          </p:cNvPr>
          <p:cNvPicPr>
            <a:picLocks noChangeAspect="1"/>
          </p:cNvPicPr>
          <p:nvPr/>
        </p:nvPicPr>
        <p:blipFill>
          <a:blip r:embed="rId3"/>
          <a:stretch>
            <a:fillRect/>
          </a:stretch>
        </p:blipFill>
        <p:spPr>
          <a:xfrm>
            <a:off x="983492" y="1524000"/>
            <a:ext cx="2946400" cy="3810000"/>
          </a:xfrm>
          <a:prstGeom prst="rect">
            <a:avLst/>
          </a:prstGeom>
        </p:spPr>
      </p:pic>
    </p:spTree>
    <p:extLst>
      <p:ext uri="{BB962C8B-B14F-4D97-AF65-F5344CB8AC3E}">
        <p14:creationId xmlns:p14="http://schemas.microsoft.com/office/powerpoint/2010/main" val="874530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F5F93-4C55-7442-9BCF-D61803B43FBA}"/>
              </a:ext>
            </a:extLst>
          </p:cNvPr>
          <p:cNvSpPr>
            <a:spLocks noGrp="1"/>
          </p:cNvSpPr>
          <p:nvPr>
            <p:ph type="title"/>
          </p:nvPr>
        </p:nvSpPr>
        <p:spPr/>
        <p:txBody>
          <a:bodyPr/>
          <a:lstStyle/>
          <a:p>
            <a:r>
              <a:rPr lang="en-US" dirty="0"/>
              <a:t>Molecular Data Science</a:t>
            </a:r>
          </a:p>
        </p:txBody>
      </p:sp>
      <p:sp>
        <p:nvSpPr>
          <p:cNvPr id="3" name="Content Placeholder 2">
            <a:extLst>
              <a:ext uri="{FF2B5EF4-FFF2-40B4-BE49-F238E27FC236}">
                <a16:creationId xmlns:a16="http://schemas.microsoft.com/office/drawing/2014/main" id="{95664CBF-7AA8-C640-B448-200B6CB60272}"/>
              </a:ext>
            </a:extLst>
          </p:cNvPr>
          <p:cNvSpPr>
            <a:spLocks noGrp="1"/>
          </p:cNvSpPr>
          <p:nvPr>
            <p:ph idx="1"/>
          </p:nvPr>
        </p:nvSpPr>
        <p:spPr>
          <a:xfrm>
            <a:off x="199571" y="1543988"/>
            <a:ext cx="8737599" cy="5113384"/>
          </a:xfrm>
        </p:spPr>
        <p:txBody>
          <a:bodyPr>
            <a:normAutofit/>
          </a:bodyPr>
          <a:lstStyle/>
          <a:p>
            <a:pPr marL="0" indent="0" algn="ctr">
              <a:buNone/>
            </a:pPr>
            <a:r>
              <a:rPr lang="en-US" sz="2400" dirty="0"/>
              <a:t>Combining (a) diverse data sources and unique (b) molecular representations and (c) generative models to design new molecules.</a:t>
            </a:r>
          </a:p>
        </p:txBody>
      </p:sp>
      <p:sp>
        <p:nvSpPr>
          <p:cNvPr id="7" name="Rectangle 6">
            <a:extLst>
              <a:ext uri="{FF2B5EF4-FFF2-40B4-BE49-F238E27FC236}">
                <a16:creationId xmlns:a16="http://schemas.microsoft.com/office/drawing/2014/main" id="{9FB809E4-8C71-9C40-9F3C-82550325BF4D}"/>
              </a:ext>
            </a:extLst>
          </p:cNvPr>
          <p:cNvSpPr/>
          <p:nvPr/>
        </p:nvSpPr>
        <p:spPr>
          <a:xfrm>
            <a:off x="457200" y="6511178"/>
            <a:ext cx="6775076" cy="292388"/>
          </a:xfrm>
          <a:prstGeom prst="rect">
            <a:avLst/>
          </a:prstGeom>
        </p:spPr>
        <p:txBody>
          <a:bodyPr wrap="square">
            <a:spAutoFit/>
          </a:bodyPr>
          <a:lstStyle/>
          <a:p>
            <a:r>
              <a:rPr lang="en-US" sz="1300" dirty="0">
                <a:latin typeface="Helvetica Neue" panose="02000503000000020004" pitchFamily="2" charset="0"/>
                <a:ea typeface="Helvetica Neue" panose="02000503000000020004" pitchFamily="2" charset="0"/>
                <a:cs typeface="Helvetica Neue" panose="02000503000000020004" pitchFamily="2" charset="0"/>
              </a:rPr>
              <a:t>[1] Ashraf, Joshi, Beck, </a:t>
            </a:r>
            <a:r>
              <a:rPr lang="en-US" sz="1300" dirty="0" err="1">
                <a:latin typeface="Helvetica Neue" panose="02000503000000020004" pitchFamily="2" charset="0"/>
                <a:ea typeface="Helvetica Neue" panose="02000503000000020004" pitchFamily="2" charset="0"/>
                <a:cs typeface="Helvetica Neue" panose="02000503000000020004" pitchFamily="2" charset="0"/>
              </a:rPr>
              <a:t>Pfaendtner</a:t>
            </a:r>
            <a:r>
              <a:rPr lang="en-US" sz="1300" dirty="0">
                <a:latin typeface="Helvetica Neue" panose="02000503000000020004" pitchFamily="2" charset="0"/>
                <a:ea typeface="Helvetica Neue" panose="02000503000000020004" pitchFamily="2" charset="0"/>
                <a:cs typeface="Helvetica Neue" panose="02000503000000020004" pitchFamily="2" charset="0"/>
              </a:rPr>
              <a:t>. Ann. Rev. Bio. Chem. Eng. </a:t>
            </a:r>
            <a:r>
              <a:rPr lang="en-US" sz="1300" i="1" dirty="0">
                <a:latin typeface="Helvetica Neue" panose="02000503000000020004" pitchFamily="2" charset="0"/>
                <a:ea typeface="Helvetica Neue" panose="02000503000000020004" pitchFamily="2" charset="0"/>
                <a:cs typeface="Helvetica Neue" panose="02000503000000020004" pitchFamily="2" charset="0"/>
              </a:rPr>
              <a:t>In press</a:t>
            </a:r>
            <a:r>
              <a:rPr lang="en-US" sz="1300" dirty="0">
                <a:latin typeface="Helvetica Neue" panose="02000503000000020004" pitchFamily="2" charset="0"/>
                <a:ea typeface="Helvetica Neue" panose="02000503000000020004" pitchFamily="2" charset="0"/>
                <a:cs typeface="Helvetica Neue" panose="02000503000000020004" pitchFamily="2" charset="0"/>
              </a:rPr>
              <a:t>.</a:t>
            </a:r>
          </a:p>
        </p:txBody>
      </p:sp>
      <p:pic>
        <p:nvPicPr>
          <p:cNvPr id="1026" name="Picture 2" descr="https://lh6.googleusercontent.com/c0U0UeDS1-mv0j5giJG-H4deIFZU9YCjHM1a7UgZodUQA-WBt4x3t84K52H3KBDiQJs5HNtSOTVdQtYVRTLZ-QAWFgz1pPE3PSkd-Pmh3xAP4woNwTYEtubxLO0PUihpSfwgYDim">
            <a:extLst>
              <a:ext uri="{FF2B5EF4-FFF2-40B4-BE49-F238E27FC236}">
                <a16:creationId xmlns:a16="http://schemas.microsoft.com/office/drawing/2014/main" id="{F28BA3E9-B8ED-FC41-AC13-06FE1C0E15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572" y="3208178"/>
            <a:ext cx="3469420" cy="24456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5.googleusercontent.com/O0TULFmQmINm84-ydd1RaaH5JYWR3ihF9lvSBQwESIWjuLrSdj_1zB9HyqPq6D6mZWlZS834c6mJXRtVz3jJZorSu0VrAdlkt6qMQM1Bjh-C4UJADDekup1_8Ou_dos-JoZ0H6Ma">
            <a:extLst>
              <a:ext uri="{FF2B5EF4-FFF2-40B4-BE49-F238E27FC236}">
                <a16:creationId xmlns:a16="http://schemas.microsoft.com/office/drawing/2014/main" id="{FA10308A-7703-B742-A583-736A9E161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5228" y="2703256"/>
            <a:ext cx="4771572" cy="12149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5.googleusercontent.com/FadHDTSs6wWAalxQeD1NFtoFoiwUv7RMhGE751MUUqQF6T4W5kfpmYiTj1OCNx3hAELvSmTEczdA56CDCVIr3nLY44BEgKh742YgPMIwqEYFOQQbu6vF32rpjDrCJ0nxxrUMK4jO">
            <a:extLst>
              <a:ext uri="{FF2B5EF4-FFF2-40B4-BE49-F238E27FC236}">
                <a16:creationId xmlns:a16="http://schemas.microsoft.com/office/drawing/2014/main" id="{04AB7F07-4916-0145-BD75-6C4D3EADDF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4886" y="3973499"/>
            <a:ext cx="2443182" cy="244318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F970E57-5F5B-C641-B744-7A227978F724}"/>
              </a:ext>
            </a:extLst>
          </p:cNvPr>
          <p:cNvSpPr txBox="1"/>
          <p:nvPr/>
        </p:nvSpPr>
        <p:spPr>
          <a:xfrm>
            <a:off x="356260" y="3028208"/>
            <a:ext cx="436338" cy="369332"/>
          </a:xfrm>
          <a:prstGeom prst="rect">
            <a:avLst/>
          </a:prstGeom>
          <a:noFill/>
        </p:spPr>
        <p:txBody>
          <a:bodyPr wrap="none" rtlCol="0">
            <a:spAutoFit/>
          </a:bodyPr>
          <a:lstStyle/>
          <a:p>
            <a:r>
              <a:rPr lang="en-US" dirty="0"/>
              <a:t>(a)</a:t>
            </a:r>
          </a:p>
        </p:txBody>
      </p:sp>
      <p:sp>
        <p:nvSpPr>
          <p:cNvPr id="12" name="TextBox 11">
            <a:extLst>
              <a:ext uri="{FF2B5EF4-FFF2-40B4-BE49-F238E27FC236}">
                <a16:creationId xmlns:a16="http://schemas.microsoft.com/office/drawing/2014/main" id="{11A9A613-BDA1-1E4A-9323-2C28E306E3CC}"/>
              </a:ext>
            </a:extLst>
          </p:cNvPr>
          <p:cNvSpPr txBox="1"/>
          <p:nvPr/>
        </p:nvSpPr>
        <p:spPr>
          <a:xfrm>
            <a:off x="3664858" y="2621969"/>
            <a:ext cx="447558" cy="369332"/>
          </a:xfrm>
          <a:prstGeom prst="rect">
            <a:avLst/>
          </a:prstGeom>
          <a:noFill/>
        </p:spPr>
        <p:txBody>
          <a:bodyPr wrap="none" rtlCol="0">
            <a:spAutoFit/>
          </a:bodyPr>
          <a:lstStyle/>
          <a:p>
            <a:r>
              <a:rPr lang="en-US" dirty="0"/>
              <a:t>(b)</a:t>
            </a:r>
          </a:p>
        </p:txBody>
      </p:sp>
      <p:sp>
        <p:nvSpPr>
          <p:cNvPr id="13" name="TextBox 12">
            <a:extLst>
              <a:ext uri="{FF2B5EF4-FFF2-40B4-BE49-F238E27FC236}">
                <a16:creationId xmlns:a16="http://schemas.microsoft.com/office/drawing/2014/main" id="{FFD2D650-F972-1243-AD88-7955F7BBE485}"/>
              </a:ext>
            </a:extLst>
          </p:cNvPr>
          <p:cNvSpPr txBox="1"/>
          <p:nvPr/>
        </p:nvSpPr>
        <p:spPr>
          <a:xfrm>
            <a:off x="4576615" y="3973499"/>
            <a:ext cx="423514" cy="369332"/>
          </a:xfrm>
          <a:prstGeom prst="rect">
            <a:avLst/>
          </a:prstGeom>
          <a:noFill/>
        </p:spPr>
        <p:txBody>
          <a:bodyPr wrap="none" rtlCol="0">
            <a:spAutoFit/>
          </a:bodyPr>
          <a:lstStyle/>
          <a:p>
            <a:r>
              <a:rPr lang="en-US" dirty="0"/>
              <a:t>(c)</a:t>
            </a:r>
          </a:p>
        </p:txBody>
      </p:sp>
    </p:spTree>
    <p:extLst>
      <p:ext uri="{BB962C8B-B14F-4D97-AF65-F5344CB8AC3E}">
        <p14:creationId xmlns:p14="http://schemas.microsoft.com/office/powerpoint/2010/main" val="13186973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20140</TotalTime>
  <Words>3957</Words>
  <Application>Microsoft Macintosh PowerPoint</Application>
  <PresentationFormat>On-screen Show (4:3)</PresentationFormat>
  <Paragraphs>690</Paragraphs>
  <Slides>57</Slides>
  <Notes>9</Notes>
  <HiddenSlides>7</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57</vt:i4>
      </vt:variant>
    </vt:vector>
  </HeadingPairs>
  <TitlesOfParts>
    <vt:vector size="72" baseType="lpstr">
      <vt:lpstr>Arial</vt:lpstr>
      <vt:lpstr>Avenir Next</vt:lpstr>
      <vt:lpstr>Calibri</vt:lpstr>
      <vt:lpstr>Cambria Math</vt:lpstr>
      <vt:lpstr>Courier New</vt:lpstr>
      <vt:lpstr>Helvetica Neue</vt:lpstr>
      <vt:lpstr>Helvetica Neue Light</vt:lpstr>
      <vt:lpstr>Helvetica Neue Medium</vt:lpstr>
      <vt:lpstr>Lato</vt:lpstr>
      <vt:lpstr>Lato Black</vt:lpstr>
      <vt:lpstr>Lato Heavy</vt:lpstr>
      <vt:lpstr>Lato Light</vt:lpstr>
      <vt:lpstr>Lato Medium</vt:lpstr>
      <vt:lpstr>Times New Roman</vt:lpstr>
      <vt:lpstr>Office Theme</vt:lpstr>
      <vt:lpstr>Data Science Methods for  Clean Energy Research (DSMCER) &amp; Software Engineering for (SEMDS) Molecular Data Scientists</vt:lpstr>
      <vt:lpstr>What is this class about?</vt:lpstr>
      <vt:lpstr>Course website &amp; setup</vt:lpstr>
      <vt:lpstr>Zoom / Panopto recordings</vt:lpstr>
      <vt:lpstr>Code of Conduct</vt:lpstr>
      <vt:lpstr>About Stéphanie Valleau</vt:lpstr>
      <vt:lpstr>Data science + Kinetics</vt:lpstr>
      <vt:lpstr>About Dave Beck</vt:lpstr>
      <vt:lpstr>Molecular Data Science</vt:lpstr>
      <vt:lpstr>About Sabiha Rustam</vt:lpstr>
      <vt:lpstr>About Nisarg Joshi</vt:lpstr>
      <vt:lpstr>Data + science? </vt:lpstr>
      <vt:lpstr>OMG, so much data!</vt:lpstr>
      <vt:lpstr>Computers then and now</vt:lpstr>
      <vt:lpstr>PowerPoint Presentation</vt:lpstr>
      <vt:lpstr>Where does all the data  come from?</vt:lpstr>
      <vt:lpstr>Need memory to store data</vt:lpstr>
      <vt:lpstr>Ok so for Nav molecules????</vt:lpstr>
      <vt:lpstr>Memory &amp; time to compute</vt:lpstr>
      <vt:lpstr>Memory &amp; time to compute</vt:lpstr>
      <vt:lpstr>Challenges</vt:lpstr>
      <vt:lpstr>Accelerating search &amp; modeling?</vt:lpstr>
      <vt:lpstr>New paradigm of data-intensive  discovery and innovation</vt:lpstr>
      <vt:lpstr>Data management</vt:lpstr>
      <vt:lpstr>New paradigm of data-intensive  discovery and innovation</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New paradigm of data-intensive  discovery and innovation</vt:lpstr>
      <vt:lpstr>Visualization</vt:lpstr>
      <vt:lpstr>Visualization</vt:lpstr>
      <vt:lpstr>New paradigm of data-intensive  discovery and innovation</vt:lpstr>
      <vt:lpstr>Software engineering</vt:lpstr>
      <vt:lpstr>Software engineering</vt:lpstr>
      <vt:lpstr>Meet each other!</vt:lpstr>
      <vt:lpstr>What did you think?</vt:lpstr>
      <vt:lpstr>Data: Don’t be afraid of it!</vt:lpstr>
      <vt:lpstr>DIRECT to the rescue!</vt:lpstr>
      <vt:lpstr>eScience to the rescue!</vt:lpstr>
      <vt:lpstr>What is data science?</vt:lpstr>
      <vt:lpstr>Zoom chat your responses</vt:lpstr>
      <vt:lpstr>Questions?</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Beck</dc:creator>
  <cp:lastModifiedBy>Stephanie Valleau</cp:lastModifiedBy>
  <cp:revision>705</cp:revision>
  <cp:lastPrinted>2018-01-04T18:38:40Z</cp:lastPrinted>
  <dcterms:created xsi:type="dcterms:W3CDTF">2015-01-21T04:58:27Z</dcterms:created>
  <dcterms:modified xsi:type="dcterms:W3CDTF">2021-01-05T17:49:36Z</dcterms:modified>
</cp:coreProperties>
</file>